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73" r:id="rId2"/>
    <p:sldId id="279" r:id="rId3"/>
    <p:sldId id="262" r:id="rId4"/>
    <p:sldId id="263" r:id="rId5"/>
    <p:sldId id="274" r:id="rId6"/>
    <p:sldId id="270" r:id="rId7"/>
    <p:sldId id="271" r:id="rId8"/>
    <p:sldId id="272" r:id="rId9"/>
    <p:sldId id="277" r:id="rId10"/>
    <p:sldId id="264" r:id="rId11"/>
    <p:sldId id="260" r:id="rId12"/>
    <p:sldId id="268" r:id="rId13"/>
    <p:sldId id="269" r:id="rId14"/>
    <p:sldId id="266" r:id="rId15"/>
    <p:sldId id="276" r:id="rId16"/>
    <p:sldId id="267" r:id="rId17"/>
    <p:sldId id="278" r:id="rId18"/>
    <p:sldId id="257" r:id="rId19"/>
    <p:sldId id="258" r:id="rId20"/>
    <p:sldId id="265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5"/>
  </p:normalViewPr>
  <p:slideViewPr>
    <p:cSldViewPr snapToGrid="0" snapToObjects="1">
      <p:cViewPr varScale="1">
        <p:scale>
          <a:sx n="107" d="100"/>
          <a:sy n="107" d="100"/>
        </p:scale>
        <p:origin x="17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E4E94-E931-2040-B74F-1031942BEB7D}" type="datetimeFigureOut">
              <a:rPr lang="en-US" smtClean="0"/>
              <a:t>8/25/15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6B4C3-31C7-9D42-9114-79D1181A69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737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6B4C3-31C7-9D42-9114-79D1181A690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823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8A42F-B7B9-7743-BF28-A55CD2A55C38}" type="datetimeFigureOut">
              <a:rPr lang="en-US" smtClean="0"/>
              <a:pPr/>
              <a:t>8/25/15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B390B-6FC3-464E-A6C4-3E6889509F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8A42F-B7B9-7743-BF28-A55CD2A55C38}" type="datetimeFigureOut">
              <a:rPr lang="en-US" smtClean="0"/>
              <a:pPr/>
              <a:t>8/25/15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B390B-6FC3-464E-A6C4-3E6889509F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8A42F-B7B9-7743-BF28-A55CD2A55C38}" type="datetimeFigureOut">
              <a:rPr lang="en-US" smtClean="0"/>
              <a:pPr/>
              <a:t>8/25/15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B390B-6FC3-464E-A6C4-3E6889509F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8A42F-B7B9-7743-BF28-A55CD2A55C38}" type="datetimeFigureOut">
              <a:rPr lang="en-US" smtClean="0"/>
              <a:pPr/>
              <a:t>8/25/15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B390B-6FC3-464E-A6C4-3E6889509F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8A42F-B7B9-7743-BF28-A55CD2A55C38}" type="datetimeFigureOut">
              <a:rPr lang="en-US" smtClean="0"/>
              <a:pPr/>
              <a:t>8/25/15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B390B-6FC3-464E-A6C4-3E6889509F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8A42F-B7B9-7743-BF28-A55CD2A55C38}" type="datetimeFigureOut">
              <a:rPr lang="en-US" smtClean="0"/>
              <a:pPr/>
              <a:t>8/25/15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B390B-6FC3-464E-A6C4-3E6889509F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8A42F-B7B9-7743-BF28-A55CD2A55C38}" type="datetimeFigureOut">
              <a:rPr lang="en-US" smtClean="0"/>
              <a:pPr/>
              <a:t>8/25/15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B390B-6FC3-464E-A6C4-3E6889509F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8A42F-B7B9-7743-BF28-A55CD2A55C38}" type="datetimeFigureOut">
              <a:rPr lang="en-US" smtClean="0"/>
              <a:pPr/>
              <a:t>8/25/15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B390B-6FC3-464E-A6C4-3E6889509F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8A42F-B7B9-7743-BF28-A55CD2A55C38}" type="datetimeFigureOut">
              <a:rPr lang="en-US" smtClean="0"/>
              <a:pPr/>
              <a:t>8/25/15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B390B-6FC3-464E-A6C4-3E6889509F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8A42F-B7B9-7743-BF28-A55CD2A55C38}" type="datetimeFigureOut">
              <a:rPr lang="en-US" smtClean="0"/>
              <a:pPr/>
              <a:t>8/25/15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B390B-6FC3-464E-A6C4-3E6889509F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8A42F-B7B9-7743-BF28-A55CD2A55C38}" type="datetimeFigureOut">
              <a:rPr lang="en-US" smtClean="0"/>
              <a:pPr/>
              <a:t>8/25/15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B390B-6FC3-464E-A6C4-3E6889509F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8A42F-B7B9-7743-BF28-A55CD2A55C38}" type="datetimeFigureOut">
              <a:rPr lang="en-US" smtClean="0"/>
              <a:pPr/>
              <a:t>8/25/15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B390B-6FC3-464E-A6C4-3E6889509F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etgeorgiareading.or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etgeorgiareading.or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hyperlink" Target="http://www.readingrockets.or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hyperlink" Target="http://www.imaginationlibrary.com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GOSA Grant: “Growing Readers”</a:t>
            </a:r>
            <a:endParaRPr lang="en-US" dirty="0"/>
          </a:p>
        </p:txBody>
      </p:sp>
      <p:pic>
        <p:nvPicPr>
          <p:cNvPr id="4" name="Content Placeholder 3" descr="nutshell"/>
          <p:cNvPicPr>
            <a:picLocks noGrp="1" noChangeAspect="1"/>
          </p:cNvPicPr>
          <p:nvPr>
            <p:ph idx="1"/>
          </p:nvPr>
        </p:nvPicPr>
        <p:blipFill>
          <a:blip r:embed="rId3"/>
          <a:srcRect l="-15345" r="-15345"/>
          <a:stretch>
            <a:fillRect/>
          </a:stretch>
        </p:blipFill>
        <p:spPr/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816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111" dirty="0" smtClean="0"/>
              <a:t>Pillar 3: </a:t>
            </a:r>
            <a:br>
              <a:rPr lang="en-US" sz="3111" dirty="0" smtClean="0"/>
            </a:br>
            <a:r>
              <a:rPr lang="en-US" sz="3111" dirty="0" smtClean="0"/>
              <a:t>Productive Learning Climate </a:t>
            </a:r>
            <a:br>
              <a:rPr lang="en-US" sz="3111" dirty="0" smtClean="0"/>
            </a:br>
            <a:r>
              <a:rPr lang="en-US" sz="3111" dirty="0" smtClean="0"/>
              <a:t>Pillar 4: </a:t>
            </a:r>
            <a:br>
              <a:rPr lang="en-US" sz="3111" dirty="0" smtClean="0"/>
            </a:br>
            <a:r>
              <a:rPr lang="en-US" sz="3111" dirty="0" smtClean="0"/>
              <a:t>Teacher Preparedness/Effectiveness</a:t>
            </a:r>
            <a:br>
              <a:rPr lang="en-US" sz="3111" dirty="0" smtClean="0"/>
            </a:br>
            <a:r>
              <a:rPr lang="en-US" sz="3111" dirty="0" smtClean="0"/>
              <a:t>FIP Modules</a:t>
            </a:r>
            <a:endParaRPr lang="en-US" sz="3111" dirty="0"/>
          </a:p>
        </p:txBody>
      </p:sp>
      <p:pic>
        <p:nvPicPr>
          <p:cNvPr id="4" name="Content Placeholder 3" descr="FIP pic"/>
          <p:cNvPicPr>
            <a:picLocks noGrp="1" noChangeAspect="1"/>
          </p:cNvPicPr>
          <p:nvPr>
            <p:ph idx="1"/>
          </p:nvPr>
        </p:nvPicPr>
        <p:blipFill>
          <a:blip r:embed="rId2"/>
          <a:srcRect l="-913" r="-913"/>
          <a:stretch>
            <a:fillRect/>
          </a:stretch>
        </p:blipFill>
        <p:spPr>
          <a:xfrm>
            <a:off x="457200" y="2613268"/>
            <a:ext cx="8229600" cy="351289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/>
          <p:cNvSpPr/>
          <p:nvPr/>
        </p:nvSpPr>
        <p:spPr>
          <a:xfrm>
            <a:off x="2438400" y="1981200"/>
            <a:ext cx="4419600" cy="37338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62017" y="3046274"/>
            <a:ext cx="617507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Byron Medium" pitchFamily="2" charset="0"/>
              </a:rPr>
              <a:t>The Heart of Reading</a:t>
            </a:r>
            <a:endParaRPr lang="en-US" sz="5400" dirty="0">
              <a:solidFill>
                <a:srgbClr val="FF0000"/>
              </a:solidFill>
              <a:latin typeface="Byron Medium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7059" y="832158"/>
            <a:ext cx="3099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Bottom line….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Goal: “Growing Readers”</a:t>
            </a:r>
            <a:endParaRPr lang="en-US" dirty="0"/>
          </a:p>
        </p:txBody>
      </p:sp>
      <p:pic>
        <p:nvPicPr>
          <p:cNvPr id="4" name="Content Placeholder 3" descr="Inline imag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-14940" r="-1494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Tier 1, Tier 2, Tier 3 </a:t>
            </a:r>
            <a:endParaRPr lang="en-US" dirty="0"/>
          </a:p>
        </p:txBody>
      </p:sp>
      <p:pic>
        <p:nvPicPr>
          <p:cNvPr id="4" name="Content Placeholder 3" descr="transversal line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Pillar 4: Teacher Preparedness/Effectiveness</a:t>
            </a:r>
            <a:br>
              <a:rPr lang="en-US" dirty="0" smtClean="0"/>
            </a:br>
            <a:r>
              <a:rPr lang="en-US" dirty="0" smtClean="0"/>
              <a:t>Selection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3896"/>
            <a:ext cx="8229600" cy="4082267"/>
          </a:xfrm>
        </p:spPr>
        <p:txBody>
          <a:bodyPr/>
          <a:lstStyle/>
          <a:p>
            <a:r>
              <a:rPr lang="en-US" dirty="0" smtClean="0"/>
              <a:t>Three schools</a:t>
            </a:r>
          </a:p>
          <a:p>
            <a:r>
              <a:rPr lang="en-US" dirty="0" smtClean="0"/>
              <a:t>One vertical team in each school comprised of: </a:t>
            </a:r>
          </a:p>
          <a:p>
            <a:pPr lvl="1"/>
            <a:r>
              <a:rPr lang="en-US" dirty="0" smtClean="0"/>
              <a:t>K, 1</a:t>
            </a:r>
            <a:r>
              <a:rPr lang="en-US" baseline="30000" dirty="0" smtClean="0"/>
              <a:t>st</a:t>
            </a:r>
            <a:r>
              <a:rPr lang="en-US" dirty="0" smtClean="0"/>
              <a:t>, 2</a:t>
            </a:r>
            <a:r>
              <a:rPr lang="en-US" baseline="30000" dirty="0" smtClean="0"/>
              <a:t>nd</a:t>
            </a:r>
            <a:r>
              <a:rPr lang="en-US" dirty="0" smtClean="0"/>
              <a:t> and 3</a:t>
            </a:r>
            <a:r>
              <a:rPr lang="en-US" baseline="30000" dirty="0" smtClean="0"/>
              <a:t>rd</a:t>
            </a:r>
            <a:r>
              <a:rPr lang="en-US" dirty="0" smtClean="0"/>
              <a:t>  grade teacher</a:t>
            </a:r>
          </a:p>
          <a:p>
            <a:pPr lvl="1"/>
            <a:r>
              <a:rPr lang="en-US" dirty="0" smtClean="0"/>
              <a:t>Principal/Assistant Principal</a:t>
            </a:r>
          </a:p>
          <a:p>
            <a:pPr lvl="1"/>
            <a:r>
              <a:rPr lang="en-US" dirty="0" smtClean="0"/>
              <a:t>Instructional Coach </a:t>
            </a:r>
            <a:endParaRPr lang="en-US" dirty="0"/>
          </a:p>
        </p:txBody>
      </p:sp>
      <p:pic>
        <p:nvPicPr>
          <p:cNvPr id="4" name="Picture 3" descr="selec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7475" y="3735584"/>
            <a:ext cx="2219325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Orientation</a:t>
            </a:r>
            <a:endParaRPr lang="en-US" dirty="0"/>
          </a:p>
        </p:txBody>
      </p:sp>
      <p:pic>
        <p:nvPicPr>
          <p:cNvPr id="4" name="Content Placeholder 3" descr="GOSA orientation basket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1221" r="-71221"/>
          <a:stretch>
            <a:fillRect/>
          </a:stretch>
        </p:blipFill>
        <p:spPr>
          <a:xfrm>
            <a:off x="457200" y="1600200"/>
            <a:ext cx="8229600" cy="5071659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few of the GOSA Grant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171" y="1600200"/>
            <a:ext cx="8700577" cy="49986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Resource Audits need to be done by administration and teachers</a:t>
            </a:r>
          </a:p>
          <a:p>
            <a:r>
              <a:rPr lang="en-US" dirty="0" smtClean="0"/>
              <a:t>Baseline observations by RESA of entire Reading block for each participating teacher</a:t>
            </a:r>
          </a:p>
          <a:p>
            <a:r>
              <a:rPr lang="en-US" dirty="0" smtClean="0"/>
              <a:t>Observations #2, #3, and #4 are “targeted” based on PL</a:t>
            </a:r>
          </a:p>
          <a:p>
            <a:r>
              <a:rPr lang="en-US" dirty="0" smtClean="0"/>
              <a:t>Six days of Professional Offsite Professional Learning for administration and teachers</a:t>
            </a:r>
          </a:p>
          <a:p>
            <a:r>
              <a:rPr lang="en-US" dirty="0" smtClean="0"/>
              <a:t>Baseline, mid, and end of year data shared with GOSA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few more GOSA grant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171" y="1600200"/>
            <a:ext cx="8700577" cy="49986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Teachers will implement “Best Practices” shared in PL and use assessment to meet needs of students through differentiated instruction</a:t>
            </a:r>
          </a:p>
          <a:p>
            <a:r>
              <a:rPr lang="en-US" dirty="0" smtClean="0"/>
              <a:t>RESA will serve as a “coach” make a minimum of one visit a month to each participating school</a:t>
            </a:r>
          </a:p>
          <a:p>
            <a:r>
              <a:rPr lang="en-US" dirty="0" smtClean="0"/>
              <a:t>RESA will complete monthly status reports for GOSA</a:t>
            </a:r>
          </a:p>
          <a:p>
            <a:r>
              <a:rPr lang="en-US" dirty="0" smtClean="0"/>
              <a:t>16 RESAs will participate in a total of 8 days off site training so that there will be fidelity of PL delivery across the state 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 to Current Practice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301625" y="4513002"/>
            <a:ext cx="8504238" cy="1278198"/>
          </a:xfrm>
          <a:custGeom>
            <a:avLst/>
            <a:gdLst>
              <a:gd name="connsiteX0" fmla="*/ 0 w 8504238"/>
              <a:gd name="connsiteY0" fmla="*/ 104974 h 1049741"/>
              <a:gd name="connsiteX1" fmla="*/ 104974 w 8504238"/>
              <a:gd name="connsiteY1" fmla="*/ 0 h 1049741"/>
              <a:gd name="connsiteX2" fmla="*/ 8399264 w 8504238"/>
              <a:gd name="connsiteY2" fmla="*/ 0 h 1049741"/>
              <a:gd name="connsiteX3" fmla="*/ 8504238 w 8504238"/>
              <a:gd name="connsiteY3" fmla="*/ 104974 h 1049741"/>
              <a:gd name="connsiteX4" fmla="*/ 8504238 w 8504238"/>
              <a:gd name="connsiteY4" fmla="*/ 944767 h 1049741"/>
              <a:gd name="connsiteX5" fmla="*/ 8399264 w 8504238"/>
              <a:gd name="connsiteY5" fmla="*/ 1049741 h 1049741"/>
              <a:gd name="connsiteX6" fmla="*/ 104974 w 8504238"/>
              <a:gd name="connsiteY6" fmla="*/ 1049741 h 1049741"/>
              <a:gd name="connsiteX7" fmla="*/ 0 w 8504238"/>
              <a:gd name="connsiteY7" fmla="*/ 944767 h 1049741"/>
              <a:gd name="connsiteX8" fmla="*/ 0 w 8504238"/>
              <a:gd name="connsiteY8" fmla="*/ 104974 h 104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04238" h="1049741">
                <a:moveTo>
                  <a:pt x="0" y="104974"/>
                </a:moveTo>
                <a:cubicBezTo>
                  <a:pt x="0" y="46998"/>
                  <a:pt x="46998" y="0"/>
                  <a:pt x="104974" y="0"/>
                </a:cubicBezTo>
                <a:lnTo>
                  <a:pt x="8399264" y="0"/>
                </a:lnTo>
                <a:cubicBezTo>
                  <a:pt x="8457240" y="0"/>
                  <a:pt x="8504238" y="46998"/>
                  <a:pt x="8504238" y="104974"/>
                </a:cubicBezTo>
                <a:lnTo>
                  <a:pt x="8504238" y="944767"/>
                </a:lnTo>
                <a:cubicBezTo>
                  <a:pt x="8504238" y="1002743"/>
                  <a:pt x="8457240" y="1049741"/>
                  <a:pt x="8399264" y="1049741"/>
                </a:cubicBezTo>
                <a:lnTo>
                  <a:pt x="104974" y="1049741"/>
                </a:lnTo>
                <a:cubicBezTo>
                  <a:pt x="46998" y="1049741"/>
                  <a:pt x="0" y="1002743"/>
                  <a:pt x="0" y="944767"/>
                </a:cubicBezTo>
                <a:lnTo>
                  <a:pt x="0" y="104974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4912" tIns="184912" rIns="6137879" bIns="184912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kern="1200" dirty="0" smtClean="0"/>
              <a:t>Observable Behaviors</a:t>
            </a:r>
            <a:endParaRPr lang="en-US" sz="2600" kern="1200" dirty="0"/>
          </a:p>
        </p:txBody>
      </p:sp>
      <p:sp>
        <p:nvSpPr>
          <p:cNvPr id="8" name="Freeform 7"/>
          <p:cNvSpPr/>
          <p:nvPr/>
        </p:nvSpPr>
        <p:spPr>
          <a:xfrm>
            <a:off x="310263" y="3113348"/>
            <a:ext cx="8504238" cy="1232790"/>
          </a:xfrm>
          <a:custGeom>
            <a:avLst/>
            <a:gdLst>
              <a:gd name="connsiteX0" fmla="*/ 0 w 8504238"/>
              <a:gd name="connsiteY0" fmla="*/ 104974 h 1049741"/>
              <a:gd name="connsiteX1" fmla="*/ 104974 w 8504238"/>
              <a:gd name="connsiteY1" fmla="*/ 0 h 1049741"/>
              <a:gd name="connsiteX2" fmla="*/ 8399264 w 8504238"/>
              <a:gd name="connsiteY2" fmla="*/ 0 h 1049741"/>
              <a:gd name="connsiteX3" fmla="*/ 8504238 w 8504238"/>
              <a:gd name="connsiteY3" fmla="*/ 104974 h 1049741"/>
              <a:gd name="connsiteX4" fmla="*/ 8504238 w 8504238"/>
              <a:gd name="connsiteY4" fmla="*/ 944767 h 1049741"/>
              <a:gd name="connsiteX5" fmla="*/ 8399264 w 8504238"/>
              <a:gd name="connsiteY5" fmla="*/ 1049741 h 1049741"/>
              <a:gd name="connsiteX6" fmla="*/ 104974 w 8504238"/>
              <a:gd name="connsiteY6" fmla="*/ 1049741 h 1049741"/>
              <a:gd name="connsiteX7" fmla="*/ 0 w 8504238"/>
              <a:gd name="connsiteY7" fmla="*/ 944767 h 1049741"/>
              <a:gd name="connsiteX8" fmla="*/ 0 w 8504238"/>
              <a:gd name="connsiteY8" fmla="*/ 104974 h 104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04238" h="1049741">
                <a:moveTo>
                  <a:pt x="0" y="104974"/>
                </a:moveTo>
                <a:cubicBezTo>
                  <a:pt x="0" y="46998"/>
                  <a:pt x="46998" y="0"/>
                  <a:pt x="104974" y="0"/>
                </a:cubicBezTo>
                <a:lnTo>
                  <a:pt x="8399264" y="0"/>
                </a:lnTo>
                <a:cubicBezTo>
                  <a:pt x="8457240" y="0"/>
                  <a:pt x="8504238" y="46998"/>
                  <a:pt x="8504238" y="104974"/>
                </a:cubicBezTo>
                <a:lnTo>
                  <a:pt x="8504238" y="944767"/>
                </a:lnTo>
                <a:cubicBezTo>
                  <a:pt x="8504238" y="1002743"/>
                  <a:pt x="8457240" y="1049741"/>
                  <a:pt x="8399264" y="1049741"/>
                </a:cubicBezTo>
                <a:lnTo>
                  <a:pt x="104974" y="1049741"/>
                </a:lnTo>
                <a:cubicBezTo>
                  <a:pt x="46998" y="1049741"/>
                  <a:pt x="0" y="1002743"/>
                  <a:pt x="0" y="944767"/>
                </a:cubicBezTo>
                <a:lnTo>
                  <a:pt x="0" y="104974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4912" tIns="184912" rIns="6137879" bIns="184912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kern="1200" dirty="0" smtClean="0"/>
              <a:t>TAPS Indicators</a:t>
            </a:r>
            <a:endParaRPr lang="en-US" sz="2600" kern="1200" dirty="0"/>
          </a:p>
        </p:txBody>
      </p:sp>
      <p:sp>
        <p:nvSpPr>
          <p:cNvPr id="9" name="Freeform 8"/>
          <p:cNvSpPr/>
          <p:nvPr/>
        </p:nvSpPr>
        <p:spPr>
          <a:xfrm>
            <a:off x="301625" y="1654269"/>
            <a:ext cx="8504238" cy="1284546"/>
          </a:xfrm>
          <a:custGeom>
            <a:avLst/>
            <a:gdLst>
              <a:gd name="connsiteX0" fmla="*/ 0 w 8504238"/>
              <a:gd name="connsiteY0" fmla="*/ 104974 h 1049741"/>
              <a:gd name="connsiteX1" fmla="*/ 104974 w 8504238"/>
              <a:gd name="connsiteY1" fmla="*/ 0 h 1049741"/>
              <a:gd name="connsiteX2" fmla="*/ 8399264 w 8504238"/>
              <a:gd name="connsiteY2" fmla="*/ 0 h 1049741"/>
              <a:gd name="connsiteX3" fmla="*/ 8504238 w 8504238"/>
              <a:gd name="connsiteY3" fmla="*/ 104974 h 1049741"/>
              <a:gd name="connsiteX4" fmla="*/ 8504238 w 8504238"/>
              <a:gd name="connsiteY4" fmla="*/ 944767 h 1049741"/>
              <a:gd name="connsiteX5" fmla="*/ 8399264 w 8504238"/>
              <a:gd name="connsiteY5" fmla="*/ 1049741 h 1049741"/>
              <a:gd name="connsiteX6" fmla="*/ 104974 w 8504238"/>
              <a:gd name="connsiteY6" fmla="*/ 1049741 h 1049741"/>
              <a:gd name="connsiteX7" fmla="*/ 0 w 8504238"/>
              <a:gd name="connsiteY7" fmla="*/ 944767 h 1049741"/>
              <a:gd name="connsiteX8" fmla="*/ 0 w 8504238"/>
              <a:gd name="connsiteY8" fmla="*/ 104974 h 104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04238" h="1049741">
                <a:moveTo>
                  <a:pt x="0" y="104974"/>
                </a:moveTo>
                <a:cubicBezTo>
                  <a:pt x="0" y="46998"/>
                  <a:pt x="46998" y="0"/>
                  <a:pt x="104974" y="0"/>
                </a:cubicBezTo>
                <a:lnTo>
                  <a:pt x="8399264" y="0"/>
                </a:lnTo>
                <a:cubicBezTo>
                  <a:pt x="8457240" y="0"/>
                  <a:pt x="8504238" y="46998"/>
                  <a:pt x="8504238" y="104974"/>
                </a:cubicBezTo>
                <a:lnTo>
                  <a:pt x="8504238" y="944767"/>
                </a:lnTo>
                <a:cubicBezTo>
                  <a:pt x="8504238" y="1002743"/>
                  <a:pt x="8457240" y="1049741"/>
                  <a:pt x="8399264" y="1049741"/>
                </a:cubicBezTo>
                <a:lnTo>
                  <a:pt x="104974" y="1049741"/>
                </a:lnTo>
                <a:cubicBezTo>
                  <a:pt x="46998" y="1049741"/>
                  <a:pt x="0" y="1002743"/>
                  <a:pt x="0" y="944767"/>
                </a:cubicBezTo>
                <a:lnTo>
                  <a:pt x="0" y="104974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4912" tIns="184912" rIns="6137879" bIns="184912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kern="1200" dirty="0" smtClean="0"/>
              <a:t>Standard 7</a:t>
            </a:r>
            <a:endParaRPr lang="en-US" sz="2600" kern="1200" dirty="0"/>
          </a:p>
        </p:txBody>
      </p:sp>
      <p:sp>
        <p:nvSpPr>
          <p:cNvPr id="10" name="Freeform 9"/>
          <p:cNvSpPr/>
          <p:nvPr/>
        </p:nvSpPr>
        <p:spPr>
          <a:xfrm>
            <a:off x="2855165" y="1741325"/>
            <a:ext cx="5778343" cy="1197066"/>
          </a:xfrm>
          <a:custGeom>
            <a:avLst/>
            <a:gdLst>
              <a:gd name="connsiteX0" fmla="*/ 0 w 5778343"/>
              <a:gd name="connsiteY0" fmla="*/ 87478 h 874784"/>
              <a:gd name="connsiteX1" fmla="*/ 87478 w 5778343"/>
              <a:gd name="connsiteY1" fmla="*/ 0 h 874784"/>
              <a:gd name="connsiteX2" fmla="*/ 5690865 w 5778343"/>
              <a:gd name="connsiteY2" fmla="*/ 0 h 874784"/>
              <a:gd name="connsiteX3" fmla="*/ 5778343 w 5778343"/>
              <a:gd name="connsiteY3" fmla="*/ 87478 h 874784"/>
              <a:gd name="connsiteX4" fmla="*/ 5778343 w 5778343"/>
              <a:gd name="connsiteY4" fmla="*/ 787306 h 874784"/>
              <a:gd name="connsiteX5" fmla="*/ 5690865 w 5778343"/>
              <a:gd name="connsiteY5" fmla="*/ 874784 h 874784"/>
              <a:gd name="connsiteX6" fmla="*/ 87478 w 5778343"/>
              <a:gd name="connsiteY6" fmla="*/ 874784 h 874784"/>
              <a:gd name="connsiteX7" fmla="*/ 0 w 5778343"/>
              <a:gd name="connsiteY7" fmla="*/ 787306 h 874784"/>
              <a:gd name="connsiteX8" fmla="*/ 0 w 5778343"/>
              <a:gd name="connsiteY8" fmla="*/ 87478 h 874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78343" h="874784">
                <a:moveTo>
                  <a:pt x="0" y="87478"/>
                </a:moveTo>
                <a:cubicBezTo>
                  <a:pt x="0" y="39165"/>
                  <a:pt x="39165" y="0"/>
                  <a:pt x="87478" y="0"/>
                </a:cubicBezTo>
                <a:lnTo>
                  <a:pt x="5690865" y="0"/>
                </a:lnTo>
                <a:cubicBezTo>
                  <a:pt x="5739178" y="0"/>
                  <a:pt x="5778343" y="39165"/>
                  <a:pt x="5778343" y="87478"/>
                </a:cubicBezTo>
                <a:lnTo>
                  <a:pt x="5778343" y="787306"/>
                </a:lnTo>
                <a:cubicBezTo>
                  <a:pt x="5778343" y="835619"/>
                  <a:pt x="5739178" y="874784"/>
                  <a:pt x="5690865" y="874784"/>
                </a:cubicBezTo>
                <a:lnTo>
                  <a:pt x="87478" y="874784"/>
                </a:lnTo>
                <a:cubicBezTo>
                  <a:pt x="39165" y="874784"/>
                  <a:pt x="0" y="835619"/>
                  <a:pt x="0" y="787306"/>
                </a:cubicBezTo>
                <a:lnTo>
                  <a:pt x="0" y="8747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582" tIns="86582" rIns="86582" bIns="8658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 smtClean="0"/>
              <a:t>The teacher provides a well-managed, safe, and orderly environment that is conducive to learning and encourages respect for all.</a:t>
            </a:r>
            <a:endParaRPr lang="en-US" sz="16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4102569" y="2938391"/>
            <a:ext cx="1279372" cy="34991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279372" y="0"/>
                </a:moveTo>
                <a:lnTo>
                  <a:pt x="1279372" y="174956"/>
                </a:lnTo>
                <a:lnTo>
                  <a:pt x="0" y="174956"/>
                </a:lnTo>
                <a:lnTo>
                  <a:pt x="0" y="34991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11"/>
          <p:cNvSpPr/>
          <p:nvPr/>
        </p:nvSpPr>
        <p:spPr>
          <a:xfrm>
            <a:off x="3199369" y="3228143"/>
            <a:ext cx="1806400" cy="1022422"/>
          </a:xfrm>
          <a:custGeom>
            <a:avLst/>
            <a:gdLst>
              <a:gd name="connsiteX0" fmla="*/ 0 w 1312177"/>
              <a:gd name="connsiteY0" fmla="*/ 87478 h 874784"/>
              <a:gd name="connsiteX1" fmla="*/ 87478 w 1312177"/>
              <a:gd name="connsiteY1" fmla="*/ 0 h 874784"/>
              <a:gd name="connsiteX2" fmla="*/ 1224699 w 1312177"/>
              <a:gd name="connsiteY2" fmla="*/ 0 h 874784"/>
              <a:gd name="connsiteX3" fmla="*/ 1312177 w 1312177"/>
              <a:gd name="connsiteY3" fmla="*/ 87478 h 874784"/>
              <a:gd name="connsiteX4" fmla="*/ 1312177 w 1312177"/>
              <a:gd name="connsiteY4" fmla="*/ 787306 h 874784"/>
              <a:gd name="connsiteX5" fmla="*/ 1224699 w 1312177"/>
              <a:gd name="connsiteY5" fmla="*/ 874784 h 874784"/>
              <a:gd name="connsiteX6" fmla="*/ 87478 w 1312177"/>
              <a:gd name="connsiteY6" fmla="*/ 874784 h 874784"/>
              <a:gd name="connsiteX7" fmla="*/ 0 w 1312177"/>
              <a:gd name="connsiteY7" fmla="*/ 787306 h 874784"/>
              <a:gd name="connsiteX8" fmla="*/ 0 w 1312177"/>
              <a:gd name="connsiteY8" fmla="*/ 87478 h 874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2177" h="874784">
                <a:moveTo>
                  <a:pt x="0" y="87478"/>
                </a:moveTo>
                <a:cubicBezTo>
                  <a:pt x="0" y="39165"/>
                  <a:pt x="39165" y="0"/>
                  <a:pt x="87478" y="0"/>
                </a:cubicBezTo>
                <a:lnTo>
                  <a:pt x="1224699" y="0"/>
                </a:lnTo>
                <a:cubicBezTo>
                  <a:pt x="1273012" y="0"/>
                  <a:pt x="1312177" y="39165"/>
                  <a:pt x="1312177" y="87478"/>
                </a:cubicBezTo>
                <a:lnTo>
                  <a:pt x="1312177" y="787306"/>
                </a:lnTo>
                <a:cubicBezTo>
                  <a:pt x="1312177" y="835619"/>
                  <a:pt x="1273012" y="874784"/>
                  <a:pt x="1224699" y="874784"/>
                </a:cubicBezTo>
                <a:lnTo>
                  <a:pt x="87478" y="874784"/>
                </a:lnTo>
                <a:cubicBezTo>
                  <a:pt x="39165" y="874784"/>
                  <a:pt x="0" y="835619"/>
                  <a:pt x="0" y="787306"/>
                </a:cubicBezTo>
                <a:lnTo>
                  <a:pt x="0" y="87478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722" tIns="63722" rIns="63722" bIns="63722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 smtClean="0"/>
              <a:t>Promotes a climate of trust and teamwork within the classroom.</a:t>
            </a:r>
            <a:endParaRPr lang="en-US" sz="12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6201143" y="4247509"/>
            <a:ext cx="365760" cy="34991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852915" y="0"/>
                </a:moveTo>
                <a:lnTo>
                  <a:pt x="852915" y="174956"/>
                </a:lnTo>
                <a:lnTo>
                  <a:pt x="0" y="174956"/>
                </a:lnTo>
                <a:lnTo>
                  <a:pt x="0" y="349913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13"/>
          <p:cNvSpPr/>
          <p:nvPr/>
        </p:nvSpPr>
        <p:spPr>
          <a:xfrm>
            <a:off x="2590800" y="4600480"/>
            <a:ext cx="1828799" cy="1190720"/>
          </a:xfrm>
          <a:custGeom>
            <a:avLst/>
            <a:gdLst>
              <a:gd name="connsiteX0" fmla="*/ 0 w 1312177"/>
              <a:gd name="connsiteY0" fmla="*/ 87478 h 874784"/>
              <a:gd name="connsiteX1" fmla="*/ 87478 w 1312177"/>
              <a:gd name="connsiteY1" fmla="*/ 0 h 874784"/>
              <a:gd name="connsiteX2" fmla="*/ 1224699 w 1312177"/>
              <a:gd name="connsiteY2" fmla="*/ 0 h 874784"/>
              <a:gd name="connsiteX3" fmla="*/ 1312177 w 1312177"/>
              <a:gd name="connsiteY3" fmla="*/ 87478 h 874784"/>
              <a:gd name="connsiteX4" fmla="*/ 1312177 w 1312177"/>
              <a:gd name="connsiteY4" fmla="*/ 787306 h 874784"/>
              <a:gd name="connsiteX5" fmla="*/ 1224699 w 1312177"/>
              <a:gd name="connsiteY5" fmla="*/ 874784 h 874784"/>
              <a:gd name="connsiteX6" fmla="*/ 87478 w 1312177"/>
              <a:gd name="connsiteY6" fmla="*/ 874784 h 874784"/>
              <a:gd name="connsiteX7" fmla="*/ 0 w 1312177"/>
              <a:gd name="connsiteY7" fmla="*/ 787306 h 874784"/>
              <a:gd name="connsiteX8" fmla="*/ 0 w 1312177"/>
              <a:gd name="connsiteY8" fmla="*/ 87478 h 874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2177" h="874784">
                <a:moveTo>
                  <a:pt x="0" y="87478"/>
                </a:moveTo>
                <a:cubicBezTo>
                  <a:pt x="0" y="39165"/>
                  <a:pt x="39165" y="0"/>
                  <a:pt x="87478" y="0"/>
                </a:cubicBezTo>
                <a:lnTo>
                  <a:pt x="1224699" y="0"/>
                </a:lnTo>
                <a:cubicBezTo>
                  <a:pt x="1273012" y="0"/>
                  <a:pt x="1312177" y="39165"/>
                  <a:pt x="1312177" y="87478"/>
                </a:cubicBezTo>
                <a:lnTo>
                  <a:pt x="1312177" y="787306"/>
                </a:lnTo>
                <a:cubicBezTo>
                  <a:pt x="1312177" y="835619"/>
                  <a:pt x="1273012" y="874784"/>
                  <a:pt x="1224699" y="874784"/>
                </a:cubicBezTo>
                <a:lnTo>
                  <a:pt x="87478" y="874784"/>
                </a:lnTo>
                <a:cubicBezTo>
                  <a:pt x="39165" y="874784"/>
                  <a:pt x="0" y="835619"/>
                  <a:pt x="0" y="787306"/>
                </a:cubicBezTo>
                <a:lnTo>
                  <a:pt x="0" y="87478"/>
                </a:lnTo>
                <a:close/>
              </a:path>
            </a:pathLst>
          </a:custGeom>
          <a:solidFill>
            <a:srgbClr val="0099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912" tIns="59912" rIns="59912" bIns="59912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kern="1200" dirty="0" smtClean="0"/>
              <a:t>Teacher promotes student-to-student and student-to-teacher discussion of selections, strategies, vocabulary, and other elements.</a:t>
            </a:r>
            <a:endParaRPr lang="en-US" sz="1100" kern="1200" dirty="0"/>
          </a:p>
        </p:txBody>
      </p:sp>
      <p:sp>
        <p:nvSpPr>
          <p:cNvPr id="15" name="Freeform 14"/>
          <p:cNvSpPr/>
          <p:nvPr/>
        </p:nvSpPr>
        <p:spPr>
          <a:xfrm>
            <a:off x="4146582" y="4247511"/>
            <a:ext cx="852915" cy="34991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74956"/>
                </a:lnTo>
                <a:lnTo>
                  <a:pt x="852915" y="174956"/>
                </a:lnTo>
                <a:lnTo>
                  <a:pt x="852915" y="349913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 15"/>
          <p:cNvSpPr/>
          <p:nvPr/>
        </p:nvSpPr>
        <p:spPr>
          <a:xfrm>
            <a:off x="4553744" y="4633444"/>
            <a:ext cx="1190592" cy="1157756"/>
          </a:xfrm>
          <a:custGeom>
            <a:avLst/>
            <a:gdLst>
              <a:gd name="connsiteX0" fmla="*/ 0 w 1312177"/>
              <a:gd name="connsiteY0" fmla="*/ 87478 h 874784"/>
              <a:gd name="connsiteX1" fmla="*/ 87478 w 1312177"/>
              <a:gd name="connsiteY1" fmla="*/ 0 h 874784"/>
              <a:gd name="connsiteX2" fmla="*/ 1224699 w 1312177"/>
              <a:gd name="connsiteY2" fmla="*/ 0 h 874784"/>
              <a:gd name="connsiteX3" fmla="*/ 1312177 w 1312177"/>
              <a:gd name="connsiteY3" fmla="*/ 87478 h 874784"/>
              <a:gd name="connsiteX4" fmla="*/ 1312177 w 1312177"/>
              <a:gd name="connsiteY4" fmla="*/ 787306 h 874784"/>
              <a:gd name="connsiteX5" fmla="*/ 1224699 w 1312177"/>
              <a:gd name="connsiteY5" fmla="*/ 874784 h 874784"/>
              <a:gd name="connsiteX6" fmla="*/ 87478 w 1312177"/>
              <a:gd name="connsiteY6" fmla="*/ 874784 h 874784"/>
              <a:gd name="connsiteX7" fmla="*/ 0 w 1312177"/>
              <a:gd name="connsiteY7" fmla="*/ 787306 h 874784"/>
              <a:gd name="connsiteX8" fmla="*/ 0 w 1312177"/>
              <a:gd name="connsiteY8" fmla="*/ 87478 h 874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2177" h="874784">
                <a:moveTo>
                  <a:pt x="0" y="87478"/>
                </a:moveTo>
                <a:cubicBezTo>
                  <a:pt x="0" y="39165"/>
                  <a:pt x="39165" y="0"/>
                  <a:pt x="87478" y="0"/>
                </a:cubicBezTo>
                <a:lnTo>
                  <a:pt x="1224699" y="0"/>
                </a:lnTo>
                <a:cubicBezTo>
                  <a:pt x="1273012" y="0"/>
                  <a:pt x="1312177" y="39165"/>
                  <a:pt x="1312177" y="87478"/>
                </a:cubicBezTo>
                <a:lnTo>
                  <a:pt x="1312177" y="787306"/>
                </a:lnTo>
                <a:cubicBezTo>
                  <a:pt x="1312177" y="835619"/>
                  <a:pt x="1273012" y="874784"/>
                  <a:pt x="1224699" y="874784"/>
                </a:cubicBezTo>
                <a:lnTo>
                  <a:pt x="87478" y="874784"/>
                </a:lnTo>
                <a:cubicBezTo>
                  <a:pt x="39165" y="874784"/>
                  <a:pt x="0" y="835619"/>
                  <a:pt x="0" y="787306"/>
                </a:cubicBezTo>
                <a:lnTo>
                  <a:pt x="0" y="87478"/>
                </a:lnTo>
                <a:close/>
              </a:path>
            </a:pathLst>
          </a:custGeom>
          <a:solidFill>
            <a:srgbClr val="0099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532" tIns="67532" rIns="67532" bIns="67532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kern="1200" dirty="0" smtClean="0"/>
              <a:t>Student work is displayed</a:t>
            </a:r>
            <a:r>
              <a:rPr lang="en-US" sz="1100" dirty="0"/>
              <a:t> </a:t>
            </a:r>
            <a:r>
              <a:rPr lang="en-US" sz="1100" dirty="0" smtClean="0"/>
              <a:t>and student successes are celebrated.</a:t>
            </a:r>
            <a:endParaRPr lang="en-US" sz="1100" kern="1200" dirty="0"/>
          </a:p>
        </p:txBody>
      </p:sp>
      <p:sp>
        <p:nvSpPr>
          <p:cNvPr id="17" name="Freeform 16"/>
          <p:cNvSpPr/>
          <p:nvPr/>
        </p:nvSpPr>
        <p:spPr>
          <a:xfrm>
            <a:off x="5744336" y="2938815"/>
            <a:ext cx="1279372" cy="34991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74956"/>
                </a:lnTo>
                <a:lnTo>
                  <a:pt x="1279372" y="174956"/>
                </a:lnTo>
                <a:lnTo>
                  <a:pt x="1279372" y="34991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Freeform 17"/>
          <p:cNvSpPr/>
          <p:nvPr/>
        </p:nvSpPr>
        <p:spPr>
          <a:xfrm>
            <a:off x="5973968" y="3228143"/>
            <a:ext cx="1798431" cy="1022423"/>
          </a:xfrm>
          <a:custGeom>
            <a:avLst/>
            <a:gdLst>
              <a:gd name="connsiteX0" fmla="*/ 0 w 1312177"/>
              <a:gd name="connsiteY0" fmla="*/ 87478 h 874784"/>
              <a:gd name="connsiteX1" fmla="*/ 87478 w 1312177"/>
              <a:gd name="connsiteY1" fmla="*/ 0 h 874784"/>
              <a:gd name="connsiteX2" fmla="*/ 1224699 w 1312177"/>
              <a:gd name="connsiteY2" fmla="*/ 0 h 874784"/>
              <a:gd name="connsiteX3" fmla="*/ 1312177 w 1312177"/>
              <a:gd name="connsiteY3" fmla="*/ 87478 h 874784"/>
              <a:gd name="connsiteX4" fmla="*/ 1312177 w 1312177"/>
              <a:gd name="connsiteY4" fmla="*/ 787306 h 874784"/>
              <a:gd name="connsiteX5" fmla="*/ 1224699 w 1312177"/>
              <a:gd name="connsiteY5" fmla="*/ 874784 h 874784"/>
              <a:gd name="connsiteX6" fmla="*/ 87478 w 1312177"/>
              <a:gd name="connsiteY6" fmla="*/ 874784 h 874784"/>
              <a:gd name="connsiteX7" fmla="*/ 0 w 1312177"/>
              <a:gd name="connsiteY7" fmla="*/ 787306 h 874784"/>
              <a:gd name="connsiteX8" fmla="*/ 0 w 1312177"/>
              <a:gd name="connsiteY8" fmla="*/ 87478 h 874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2177" h="874784">
                <a:moveTo>
                  <a:pt x="0" y="87478"/>
                </a:moveTo>
                <a:cubicBezTo>
                  <a:pt x="0" y="39165"/>
                  <a:pt x="39165" y="0"/>
                  <a:pt x="87478" y="0"/>
                </a:cubicBezTo>
                <a:lnTo>
                  <a:pt x="1224699" y="0"/>
                </a:lnTo>
                <a:cubicBezTo>
                  <a:pt x="1273012" y="0"/>
                  <a:pt x="1312177" y="39165"/>
                  <a:pt x="1312177" y="87478"/>
                </a:cubicBezTo>
                <a:lnTo>
                  <a:pt x="1312177" y="787306"/>
                </a:lnTo>
                <a:cubicBezTo>
                  <a:pt x="1312177" y="835619"/>
                  <a:pt x="1273012" y="874784"/>
                  <a:pt x="1224699" y="874784"/>
                </a:cubicBezTo>
                <a:lnTo>
                  <a:pt x="87478" y="874784"/>
                </a:lnTo>
                <a:cubicBezTo>
                  <a:pt x="39165" y="874784"/>
                  <a:pt x="0" y="835619"/>
                  <a:pt x="0" y="787306"/>
                </a:cubicBezTo>
                <a:lnTo>
                  <a:pt x="0" y="87478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532" tIns="67532" rIns="67532" bIns="67532" numCol="1" spcCol="1270" anchor="ctr" anchorCtr="0">
            <a:noAutofit/>
          </a:bodyPr>
          <a:lstStyle/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/>
              <a:t>Arranges the classroom materials and resources to facilitate group and individual activities.</a:t>
            </a:r>
            <a:endParaRPr lang="en-US" sz="1200" kern="1200" dirty="0"/>
          </a:p>
        </p:txBody>
      </p:sp>
      <p:sp>
        <p:nvSpPr>
          <p:cNvPr id="20" name="Freeform 19"/>
          <p:cNvSpPr/>
          <p:nvPr/>
        </p:nvSpPr>
        <p:spPr>
          <a:xfrm>
            <a:off x="5973968" y="4633444"/>
            <a:ext cx="1282824" cy="1157756"/>
          </a:xfrm>
          <a:custGeom>
            <a:avLst/>
            <a:gdLst>
              <a:gd name="connsiteX0" fmla="*/ 0 w 1312177"/>
              <a:gd name="connsiteY0" fmla="*/ 87478 h 874784"/>
              <a:gd name="connsiteX1" fmla="*/ 87478 w 1312177"/>
              <a:gd name="connsiteY1" fmla="*/ 0 h 874784"/>
              <a:gd name="connsiteX2" fmla="*/ 1224699 w 1312177"/>
              <a:gd name="connsiteY2" fmla="*/ 0 h 874784"/>
              <a:gd name="connsiteX3" fmla="*/ 1312177 w 1312177"/>
              <a:gd name="connsiteY3" fmla="*/ 87478 h 874784"/>
              <a:gd name="connsiteX4" fmla="*/ 1312177 w 1312177"/>
              <a:gd name="connsiteY4" fmla="*/ 787306 h 874784"/>
              <a:gd name="connsiteX5" fmla="*/ 1224699 w 1312177"/>
              <a:gd name="connsiteY5" fmla="*/ 874784 h 874784"/>
              <a:gd name="connsiteX6" fmla="*/ 87478 w 1312177"/>
              <a:gd name="connsiteY6" fmla="*/ 874784 h 874784"/>
              <a:gd name="connsiteX7" fmla="*/ 0 w 1312177"/>
              <a:gd name="connsiteY7" fmla="*/ 787306 h 874784"/>
              <a:gd name="connsiteX8" fmla="*/ 0 w 1312177"/>
              <a:gd name="connsiteY8" fmla="*/ 87478 h 874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2177" h="874784">
                <a:moveTo>
                  <a:pt x="0" y="87478"/>
                </a:moveTo>
                <a:cubicBezTo>
                  <a:pt x="0" y="39165"/>
                  <a:pt x="39165" y="0"/>
                  <a:pt x="87478" y="0"/>
                </a:cubicBezTo>
                <a:lnTo>
                  <a:pt x="1224699" y="0"/>
                </a:lnTo>
                <a:cubicBezTo>
                  <a:pt x="1273012" y="0"/>
                  <a:pt x="1312177" y="39165"/>
                  <a:pt x="1312177" y="87478"/>
                </a:cubicBezTo>
                <a:lnTo>
                  <a:pt x="1312177" y="787306"/>
                </a:lnTo>
                <a:cubicBezTo>
                  <a:pt x="1312177" y="835619"/>
                  <a:pt x="1273012" y="874784"/>
                  <a:pt x="1224699" y="874784"/>
                </a:cubicBezTo>
                <a:lnTo>
                  <a:pt x="87478" y="874784"/>
                </a:lnTo>
                <a:cubicBezTo>
                  <a:pt x="39165" y="874784"/>
                  <a:pt x="0" y="835619"/>
                  <a:pt x="0" y="787306"/>
                </a:cubicBezTo>
                <a:lnTo>
                  <a:pt x="0" y="87478"/>
                </a:lnTo>
                <a:close/>
              </a:path>
            </a:pathLst>
          </a:custGeom>
          <a:solidFill>
            <a:srgbClr val="0099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532" tIns="67532" rIns="67532" bIns="67532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kern="1200" dirty="0" smtClean="0"/>
              <a:t>Students have individual sets of materials and texts.</a:t>
            </a:r>
            <a:endParaRPr lang="en-US" sz="1100" kern="1200" dirty="0"/>
          </a:p>
        </p:txBody>
      </p:sp>
      <p:sp>
        <p:nvSpPr>
          <p:cNvPr id="21" name="Freeform 20"/>
          <p:cNvSpPr/>
          <p:nvPr/>
        </p:nvSpPr>
        <p:spPr>
          <a:xfrm>
            <a:off x="7339260" y="4633444"/>
            <a:ext cx="1466603" cy="1157756"/>
          </a:xfrm>
          <a:custGeom>
            <a:avLst/>
            <a:gdLst>
              <a:gd name="connsiteX0" fmla="*/ 0 w 1312177"/>
              <a:gd name="connsiteY0" fmla="*/ 87478 h 874784"/>
              <a:gd name="connsiteX1" fmla="*/ 87478 w 1312177"/>
              <a:gd name="connsiteY1" fmla="*/ 0 h 874784"/>
              <a:gd name="connsiteX2" fmla="*/ 1224699 w 1312177"/>
              <a:gd name="connsiteY2" fmla="*/ 0 h 874784"/>
              <a:gd name="connsiteX3" fmla="*/ 1312177 w 1312177"/>
              <a:gd name="connsiteY3" fmla="*/ 87478 h 874784"/>
              <a:gd name="connsiteX4" fmla="*/ 1312177 w 1312177"/>
              <a:gd name="connsiteY4" fmla="*/ 787306 h 874784"/>
              <a:gd name="connsiteX5" fmla="*/ 1224699 w 1312177"/>
              <a:gd name="connsiteY5" fmla="*/ 874784 h 874784"/>
              <a:gd name="connsiteX6" fmla="*/ 87478 w 1312177"/>
              <a:gd name="connsiteY6" fmla="*/ 874784 h 874784"/>
              <a:gd name="connsiteX7" fmla="*/ 0 w 1312177"/>
              <a:gd name="connsiteY7" fmla="*/ 787306 h 874784"/>
              <a:gd name="connsiteX8" fmla="*/ 0 w 1312177"/>
              <a:gd name="connsiteY8" fmla="*/ 87478 h 874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2177" h="874784">
                <a:moveTo>
                  <a:pt x="0" y="87478"/>
                </a:moveTo>
                <a:cubicBezTo>
                  <a:pt x="0" y="39165"/>
                  <a:pt x="39165" y="0"/>
                  <a:pt x="87478" y="0"/>
                </a:cubicBezTo>
                <a:lnTo>
                  <a:pt x="1224699" y="0"/>
                </a:lnTo>
                <a:cubicBezTo>
                  <a:pt x="1273012" y="0"/>
                  <a:pt x="1312177" y="39165"/>
                  <a:pt x="1312177" y="87478"/>
                </a:cubicBezTo>
                <a:lnTo>
                  <a:pt x="1312177" y="787306"/>
                </a:lnTo>
                <a:cubicBezTo>
                  <a:pt x="1312177" y="835619"/>
                  <a:pt x="1273012" y="874784"/>
                  <a:pt x="1224699" y="874784"/>
                </a:cubicBezTo>
                <a:lnTo>
                  <a:pt x="87478" y="874784"/>
                </a:lnTo>
                <a:cubicBezTo>
                  <a:pt x="39165" y="874784"/>
                  <a:pt x="0" y="835619"/>
                  <a:pt x="0" y="787306"/>
                </a:cubicBezTo>
                <a:lnTo>
                  <a:pt x="0" y="87478"/>
                </a:lnTo>
                <a:close/>
              </a:path>
            </a:pathLst>
          </a:custGeom>
          <a:solidFill>
            <a:srgbClr val="0099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532" tIns="67532" rIns="67532" bIns="67532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kern="1200" dirty="0" smtClean="0"/>
              <a:t>Teacher provides adequate space and furnishings for small group work.</a:t>
            </a:r>
            <a:endParaRPr lang="en-US" sz="1100" kern="1200" dirty="0"/>
          </a:p>
        </p:txBody>
      </p:sp>
      <p:sp>
        <p:nvSpPr>
          <p:cNvPr id="34" name="Freeform 33"/>
          <p:cNvSpPr/>
          <p:nvPr/>
        </p:nvSpPr>
        <p:spPr>
          <a:xfrm>
            <a:off x="7073912" y="4247510"/>
            <a:ext cx="365760" cy="34991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74956"/>
                </a:lnTo>
                <a:lnTo>
                  <a:pt x="852915" y="174956"/>
                </a:lnTo>
                <a:lnTo>
                  <a:pt x="852915" y="349913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Freeform 34"/>
          <p:cNvSpPr/>
          <p:nvPr/>
        </p:nvSpPr>
        <p:spPr>
          <a:xfrm>
            <a:off x="3310955" y="4247508"/>
            <a:ext cx="365760" cy="34991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852915" y="0"/>
                </a:moveTo>
                <a:lnTo>
                  <a:pt x="852915" y="174956"/>
                </a:lnTo>
                <a:lnTo>
                  <a:pt x="0" y="174956"/>
                </a:lnTo>
                <a:lnTo>
                  <a:pt x="0" y="349913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4" grpId="0" animBg="1"/>
      <p:bldP spid="16" grpId="0" animBg="1"/>
      <p:bldP spid="18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 to Current Practice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320920" y="4513002"/>
            <a:ext cx="8504238" cy="1354398"/>
          </a:xfrm>
          <a:custGeom>
            <a:avLst/>
            <a:gdLst>
              <a:gd name="connsiteX0" fmla="*/ 0 w 8504238"/>
              <a:gd name="connsiteY0" fmla="*/ 104974 h 1049741"/>
              <a:gd name="connsiteX1" fmla="*/ 104974 w 8504238"/>
              <a:gd name="connsiteY1" fmla="*/ 0 h 1049741"/>
              <a:gd name="connsiteX2" fmla="*/ 8399264 w 8504238"/>
              <a:gd name="connsiteY2" fmla="*/ 0 h 1049741"/>
              <a:gd name="connsiteX3" fmla="*/ 8504238 w 8504238"/>
              <a:gd name="connsiteY3" fmla="*/ 104974 h 1049741"/>
              <a:gd name="connsiteX4" fmla="*/ 8504238 w 8504238"/>
              <a:gd name="connsiteY4" fmla="*/ 944767 h 1049741"/>
              <a:gd name="connsiteX5" fmla="*/ 8399264 w 8504238"/>
              <a:gd name="connsiteY5" fmla="*/ 1049741 h 1049741"/>
              <a:gd name="connsiteX6" fmla="*/ 104974 w 8504238"/>
              <a:gd name="connsiteY6" fmla="*/ 1049741 h 1049741"/>
              <a:gd name="connsiteX7" fmla="*/ 0 w 8504238"/>
              <a:gd name="connsiteY7" fmla="*/ 944767 h 1049741"/>
              <a:gd name="connsiteX8" fmla="*/ 0 w 8504238"/>
              <a:gd name="connsiteY8" fmla="*/ 104974 h 104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04238" h="1049741">
                <a:moveTo>
                  <a:pt x="0" y="104974"/>
                </a:moveTo>
                <a:cubicBezTo>
                  <a:pt x="0" y="46998"/>
                  <a:pt x="46998" y="0"/>
                  <a:pt x="104974" y="0"/>
                </a:cubicBezTo>
                <a:lnTo>
                  <a:pt x="8399264" y="0"/>
                </a:lnTo>
                <a:cubicBezTo>
                  <a:pt x="8457240" y="0"/>
                  <a:pt x="8504238" y="46998"/>
                  <a:pt x="8504238" y="104974"/>
                </a:cubicBezTo>
                <a:lnTo>
                  <a:pt x="8504238" y="944767"/>
                </a:lnTo>
                <a:cubicBezTo>
                  <a:pt x="8504238" y="1002743"/>
                  <a:pt x="8457240" y="1049741"/>
                  <a:pt x="8399264" y="1049741"/>
                </a:cubicBezTo>
                <a:lnTo>
                  <a:pt x="104974" y="1049741"/>
                </a:lnTo>
                <a:cubicBezTo>
                  <a:pt x="46998" y="1049741"/>
                  <a:pt x="0" y="1002743"/>
                  <a:pt x="0" y="944767"/>
                </a:cubicBezTo>
                <a:lnTo>
                  <a:pt x="0" y="104974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4912" tIns="184912" rIns="6137879" bIns="184912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kern="1200" dirty="0" smtClean="0"/>
              <a:t>Observable Behaviors</a:t>
            </a:r>
            <a:endParaRPr lang="en-US" sz="2600" kern="1200" dirty="0"/>
          </a:p>
        </p:txBody>
      </p:sp>
      <p:sp>
        <p:nvSpPr>
          <p:cNvPr id="8" name="Freeform 7"/>
          <p:cNvSpPr/>
          <p:nvPr/>
        </p:nvSpPr>
        <p:spPr>
          <a:xfrm>
            <a:off x="310263" y="3053188"/>
            <a:ext cx="8504238" cy="1292950"/>
          </a:xfrm>
          <a:custGeom>
            <a:avLst/>
            <a:gdLst>
              <a:gd name="connsiteX0" fmla="*/ 0 w 8504238"/>
              <a:gd name="connsiteY0" fmla="*/ 104974 h 1049741"/>
              <a:gd name="connsiteX1" fmla="*/ 104974 w 8504238"/>
              <a:gd name="connsiteY1" fmla="*/ 0 h 1049741"/>
              <a:gd name="connsiteX2" fmla="*/ 8399264 w 8504238"/>
              <a:gd name="connsiteY2" fmla="*/ 0 h 1049741"/>
              <a:gd name="connsiteX3" fmla="*/ 8504238 w 8504238"/>
              <a:gd name="connsiteY3" fmla="*/ 104974 h 1049741"/>
              <a:gd name="connsiteX4" fmla="*/ 8504238 w 8504238"/>
              <a:gd name="connsiteY4" fmla="*/ 944767 h 1049741"/>
              <a:gd name="connsiteX5" fmla="*/ 8399264 w 8504238"/>
              <a:gd name="connsiteY5" fmla="*/ 1049741 h 1049741"/>
              <a:gd name="connsiteX6" fmla="*/ 104974 w 8504238"/>
              <a:gd name="connsiteY6" fmla="*/ 1049741 h 1049741"/>
              <a:gd name="connsiteX7" fmla="*/ 0 w 8504238"/>
              <a:gd name="connsiteY7" fmla="*/ 944767 h 1049741"/>
              <a:gd name="connsiteX8" fmla="*/ 0 w 8504238"/>
              <a:gd name="connsiteY8" fmla="*/ 104974 h 104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04238" h="1049741">
                <a:moveTo>
                  <a:pt x="0" y="104974"/>
                </a:moveTo>
                <a:cubicBezTo>
                  <a:pt x="0" y="46998"/>
                  <a:pt x="46998" y="0"/>
                  <a:pt x="104974" y="0"/>
                </a:cubicBezTo>
                <a:lnTo>
                  <a:pt x="8399264" y="0"/>
                </a:lnTo>
                <a:cubicBezTo>
                  <a:pt x="8457240" y="0"/>
                  <a:pt x="8504238" y="46998"/>
                  <a:pt x="8504238" y="104974"/>
                </a:cubicBezTo>
                <a:lnTo>
                  <a:pt x="8504238" y="944767"/>
                </a:lnTo>
                <a:cubicBezTo>
                  <a:pt x="8504238" y="1002743"/>
                  <a:pt x="8457240" y="1049741"/>
                  <a:pt x="8399264" y="1049741"/>
                </a:cubicBezTo>
                <a:lnTo>
                  <a:pt x="104974" y="1049741"/>
                </a:lnTo>
                <a:cubicBezTo>
                  <a:pt x="46998" y="1049741"/>
                  <a:pt x="0" y="1002743"/>
                  <a:pt x="0" y="944767"/>
                </a:cubicBezTo>
                <a:lnTo>
                  <a:pt x="0" y="104974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4912" tIns="184912" rIns="6137879" bIns="184912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kern="1200" dirty="0" smtClean="0"/>
              <a:t>TAPS Indicators</a:t>
            </a:r>
            <a:endParaRPr lang="en-US" sz="2600" kern="1200" dirty="0"/>
          </a:p>
        </p:txBody>
      </p:sp>
      <p:sp>
        <p:nvSpPr>
          <p:cNvPr id="9" name="Freeform 8"/>
          <p:cNvSpPr/>
          <p:nvPr/>
        </p:nvSpPr>
        <p:spPr>
          <a:xfrm>
            <a:off x="301625" y="1600200"/>
            <a:ext cx="8504238" cy="1284546"/>
          </a:xfrm>
          <a:custGeom>
            <a:avLst/>
            <a:gdLst>
              <a:gd name="connsiteX0" fmla="*/ 0 w 8504238"/>
              <a:gd name="connsiteY0" fmla="*/ 104974 h 1049741"/>
              <a:gd name="connsiteX1" fmla="*/ 104974 w 8504238"/>
              <a:gd name="connsiteY1" fmla="*/ 0 h 1049741"/>
              <a:gd name="connsiteX2" fmla="*/ 8399264 w 8504238"/>
              <a:gd name="connsiteY2" fmla="*/ 0 h 1049741"/>
              <a:gd name="connsiteX3" fmla="*/ 8504238 w 8504238"/>
              <a:gd name="connsiteY3" fmla="*/ 104974 h 1049741"/>
              <a:gd name="connsiteX4" fmla="*/ 8504238 w 8504238"/>
              <a:gd name="connsiteY4" fmla="*/ 944767 h 1049741"/>
              <a:gd name="connsiteX5" fmla="*/ 8399264 w 8504238"/>
              <a:gd name="connsiteY5" fmla="*/ 1049741 h 1049741"/>
              <a:gd name="connsiteX6" fmla="*/ 104974 w 8504238"/>
              <a:gd name="connsiteY6" fmla="*/ 1049741 h 1049741"/>
              <a:gd name="connsiteX7" fmla="*/ 0 w 8504238"/>
              <a:gd name="connsiteY7" fmla="*/ 944767 h 1049741"/>
              <a:gd name="connsiteX8" fmla="*/ 0 w 8504238"/>
              <a:gd name="connsiteY8" fmla="*/ 104974 h 104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04238" h="1049741">
                <a:moveTo>
                  <a:pt x="0" y="104974"/>
                </a:moveTo>
                <a:cubicBezTo>
                  <a:pt x="0" y="46998"/>
                  <a:pt x="46998" y="0"/>
                  <a:pt x="104974" y="0"/>
                </a:cubicBezTo>
                <a:lnTo>
                  <a:pt x="8399264" y="0"/>
                </a:lnTo>
                <a:cubicBezTo>
                  <a:pt x="8457240" y="0"/>
                  <a:pt x="8504238" y="46998"/>
                  <a:pt x="8504238" y="104974"/>
                </a:cubicBezTo>
                <a:lnTo>
                  <a:pt x="8504238" y="944767"/>
                </a:lnTo>
                <a:cubicBezTo>
                  <a:pt x="8504238" y="1002743"/>
                  <a:pt x="8457240" y="1049741"/>
                  <a:pt x="8399264" y="1049741"/>
                </a:cubicBezTo>
                <a:lnTo>
                  <a:pt x="104974" y="1049741"/>
                </a:lnTo>
                <a:cubicBezTo>
                  <a:pt x="46998" y="1049741"/>
                  <a:pt x="0" y="1002743"/>
                  <a:pt x="0" y="944767"/>
                </a:cubicBezTo>
                <a:lnTo>
                  <a:pt x="0" y="104974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4912" tIns="184912" rIns="6137879" bIns="184912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kern="1200" dirty="0" smtClean="0"/>
              <a:t>Standard 3</a:t>
            </a:r>
            <a:endParaRPr lang="en-US" sz="2600" kern="1200" dirty="0"/>
          </a:p>
        </p:txBody>
      </p:sp>
      <p:sp>
        <p:nvSpPr>
          <p:cNvPr id="10" name="Freeform 9"/>
          <p:cNvSpPr/>
          <p:nvPr/>
        </p:nvSpPr>
        <p:spPr>
          <a:xfrm>
            <a:off x="2590801" y="1660169"/>
            <a:ext cx="6042708" cy="1164607"/>
          </a:xfrm>
          <a:custGeom>
            <a:avLst/>
            <a:gdLst>
              <a:gd name="connsiteX0" fmla="*/ 0 w 5778343"/>
              <a:gd name="connsiteY0" fmla="*/ 87478 h 874784"/>
              <a:gd name="connsiteX1" fmla="*/ 87478 w 5778343"/>
              <a:gd name="connsiteY1" fmla="*/ 0 h 874784"/>
              <a:gd name="connsiteX2" fmla="*/ 5690865 w 5778343"/>
              <a:gd name="connsiteY2" fmla="*/ 0 h 874784"/>
              <a:gd name="connsiteX3" fmla="*/ 5778343 w 5778343"/>
              <a:gd name="connsiteY3" fmla="*/ 87478 h 874784"/>
              <a:gd name="connsiteX4" fmla="*/ 5778343 w 5778343"/>
              <a:gd name="connsiteY4" fmla="*/ 787306 h 874784"/>
              <a:gd name="connsiteX5" fmla="*/ 5690865 w 5778343"/>
              <a:gd name="connsiteY5" fmla="*/ 874784 h 874784"/>
              <a:gd name="connsiteX6" fmla="*/ 87478 w 5778343"/>
              <a:gd name="connsiteY6" fmla="*/ 874784 h 874784"/>
              <a:gd name="connsiteX7" fmla="*/ 0 w 5778343"/>
              <a:gd name="connsiteY7" fmla="*/ 787306 h 874784"/>
              <a:gd name="connsiteX8" fmla="*/ 0 w 5778343"/>
              <a:gd name="connsiteY8" fmla="*/ 87478 h 874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78343" h="874784">
                <a:moveTo>
                  <a:pt x="0" y="87478"/>
                </a:moveTo>
                <a:cubicBezTo>
                  <a:pt x="0" y="39165"/>
                  <a:pt x="39165" y="0"/>
                  <a:pt x="87478" y="0"/>
                </a:cubicBezTo>
                <a:lnTo>
                  <a:pt x="5690865" y="0"/>
                </a:lnTo>
                <a:cubicBezTo>
                  <a:pt x="5739178" y="0"/>
                  <a:pt x="5778343" y="39165"/>
                  <a:pt x="5778343" y="87478"/>
                </a:cubicBezTo>
                <a:lnTo>
                  <a:pt x="5778343" y="787306"/>
                </a:lnTo>
                <a:cubicBezTo>
                  <a:pt x="5778343" y="835619"/>
                  <a:pt x="5739178" y="874784"/>
                  <a:pt x="5690865" y="874784"/>
                </a:cubicBezTo>
                <a:lnTo>
                  <a:pt x="87478" y="874784"/>
                </a:lnTo>
                <a:cubicBezTo>
                  <a:pt x="39165" y="874784"/>
                  <a:pt x="0" y="835619"/>
                  <a:pt x="0" y="787306"/>
                </a:cubicBezTo>
                <a:lnTo>
                  <a:pt x="0" y="8747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582" tIns="86582" rIns="86582" bIns="86582" numCol="1" spcCol="1270" anchor="ctr" anchorCtr="0">
            <a:noAutofit/>
          </a:bodyPr>
          <a:lstStyle/>
          <a:p>
            <a:pPr algn="ctr"/>
            <a:r>
              <a:rPr lang="en-US" sz="1400" b="1" dirty="0" smtClean="0"/>
              <a:t>The </a:t>
            </a:r>
            <a:r>
              <a:rPr lang="en-US" sz="1400" b="1" dirty="0"/>
              <a:t>teacher promotes student learning by using research-based instructional strategies relevant to the content to engage students in active learning and to facilitate the students’ acquisition of key knowledge and skills.</a:t>
            </a:r>
            <a:endParaRPr lang="en-US" sz="14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4080646" y="2884746"/>
            <a:ext cx="1279372" cy="49103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279372" y="0"/>
                </a:moveTo>
                <a:lnTo>
                  <a:pt x="1279372" y="174956"/>
                </a:lnTo>
                <a:lnTo>
                  <a:pt x="0" y="174956"/>
                </a:lnTo>
                <a:lnTo>
                  <a:pt x="0" y="34991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11"/>
          <p:cNvSpPr/>
          <p:nvPr/>
        </p:nvSpPr>
        <p:spPr>
          <a:xfrm>
            <a:off x="3048000" y="3130264"/>
            <a:ext cx="2040247" cy="1120302"/>
          </a:xfrm>
          <a:custGeom>
            <a:avLst/>
            <a:gdLst>
              <a:gd name="connsiteX0" fmla="*/ 0 w 1312177"/>
              <a:gd name="connsiteY0" fmla="*/ 87478 h 874784"/>
              <a:gd name="connsiteX1" fmla="*/ 87478 w 1312177"/>
              <a:gd name="connsiteY1" fmla="*/ 0 h 874784"/>
              <a:gd name="connsiteX2" fmla="*/ 1224699 w 1312177"/>
              <a:gd name="connsiteY2" fmla="*/ 0 h 874784"/>
              <a:gd name="connsiteX3" fmla="*/ 1312177 w 1312177"/>
              <a:gd name="connsiteY3" fmla="*/ 87478 h 874784"/>
              <a:gd name="connsiteX4" fmla="*/ 1312177 w 1312177"/>
              <a:gd name="connsiteY4" fmla="*/ 787306 h 874784"/>
              <a:gd name="connsiteX5" fmla="*/ 1224699 w 1312177"/>
              <a:gd name="connsiteY5" fmla="*/ 874784 h 874784"/>
              <a:gd name="connsiteX6" fmla="*/ 87478 w 1312177"/>
              <a:gd name="connsiteY6" fmla="*/ 874784 h 874784"/>
              <a:gd name="connsiteX7" fmla="*/ 0 w 1312177"/>
              <a:gd name="connsiteY7" fmla="*/ 787306 h 874784"/>
              <a:gd name="connsiteX8" fmla="*/ 0 w 1312177"/>
              <a:gd name="connsiteY8" fmla="*/ 87478 h 874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2177" h="874784">
                <a:moveTo>
                  <a:pt x="0" y="87478"/>
                </a:moveTo>
                <a:cubicBezTo>
                  <a:pt x="0" y="39165"/>
                  <a:pt x="39165" y="0"/>
                  <a:pt x="87478" y="0"/>
                </a:cubicBezTo>
                <a:lnTo>
                  <a:pt x="1224699" y="0"/>
                </a:lnTo>
                <a:cubicBezTo>
                  <a:pt x="1273012" y="0"/>
                  <a:pt x="1312177" y="39165"/>
                  <a:pt x="1312177" y="87478"/>
                </a:cubicBezTo>
                <a:lnTo>
                  <a:pt x="1312177" y="787306"/>
                </a:lnTo>
                <a:cubicBezTo>
                  <a:pt x="1312177" y="835619"/>
                  <a:pt x="1273012" y="874784"/>
                  <a:pt x="1224699" y="874784"/>
                </a:cubicBezTo>
                <a:lnTo>
                  <a:pt x="87478" y="874784"/>
                </a:lnTo>
                <a:cubicBezTo>
                  <a:pt x="39165" y="874784"/>
                  <a:pt x="0" y="835619"/>
                  <a:pt x="0" y="787306"/>
                </a:cubicBezTo>
                <a:lnTo>
                  <a:pt x="0" y="87478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722" tIns="63722" rIns="63722" bIns="63722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/>
              <a:t>Develops higher-order thinking through questioning and problem-solving activities.</a:t>
            </a:r>
            <a:endParaRPr lang="en-US" sz="12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6201143" y="4247509"/>
            <a:ext cx="365760" cy="34991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852915" y="0"/>
                </a:moveTo>
                <a:lnTo>
                  <a:pt x="852915" y="174956"/>
                </a:lnTo>
                <a:lnTo>
                  <a:pt x="0" y="174956"/>
                </a:lnTo>
                <a:lnTo>
                  <a:pt x="0" y="349913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13"/>
          <p:cNvSpPr/>
          <p:nvPr/>
        </p:nvSpPr>
        <p:spPr>
          <a:xfrm>
            <a:off x="2837746" y="4597421"/>
            <a:ext cx="1312177" cy="1266920"/>
          </a:xfrm>
          <a:custGeom>
            <a:avLst/>
            <a:gdLst>
              <a:gd name="connsiteX0" fmla="*/ 0 w 1312177"/>
              <a:gd name="connsiteY0" fmla="*/ 87478 h 874784"/>
              <a:gd name="connsiteX1" fmla="*/ 87478 w 1312177"/>
              <a:gd name="connsiteY1" fmla="*/ 0 h 874784"/>
              <a:gd name="connsiteX2" fmla="*/ 1224699 w 1312177"/>
              <a:gd name="connsiteY2" fmla="*/ 0 h 874784"/>
              <a:gd name="connsiteX3" fmla="*/ 1312177 w 1312177"/>
              <a:gd name="connsiteY3" fmla="*/ 87478 h 874784"/>
              <a:gd name="connsiteX4" fmla="*/ 1312177 w 1312177"/>
              <a:gd name="connsiteY4" fmla="*/ 787306 h 874784"/>
              <a:gd name="connsiteX5" fmla="*/ 1224699 w 1312177"/>
              <a:gd name="connsiteY5" fmla="*/ 874784 h 874784"/>
              <a:gd name="connsiteX6" fmla="*/ 87478 w 1312177"/>
              <a:gd name="connsiteY6" fmla="*/ 874784 h 874784"/>
              <a:gd name="connsiteX7" fmla="*/ 0 w 1312177"/>
              <a:gd name="connsiteY7" fmla="*/ 787306 h 874784"/>
              <a:gd name="connsiteX8" fmla="*/ 0 w 1312177"/>
              <a:gd name="connsiteY8" fmla="*/ 87478 h 874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2177" h="874784">
                <a:moveTo>
                  <a:pt x="0" y="87478"/>
                </a:moveTo>
                <a:cubicBezTo>
                  <a:pt x="0" y="39165"/>
                  <a:pt x="39165" y="0"/>
                  <a:pt x="87478" y="0"/>
                </a:cubicBezTo>
                <a:lnTo>
                  <a:pt x="1224699" y="0"/>
                </a:lnTo>
                <a:cubicBezTo>
                  <a:pt x="1273012" y="0"/>
                  <a:pt x="1312177" y="39165"/>
                  <a:pt x="1312177" y="87478"/>
                </a:cubicBezTo>
                <a:lnTo>
                  <a:pt x="1312177" y="787306"/>
                </a:lnTo>
                <a:cubicBezTo>
                  <a:pt x="1312177" y="835619"/>
                  <a:pt x="1273012" y="874784"/>
                  <a:pt x="1224699" y="874784"/>
                </a:cubicBezTo>
                <a:lnTo>
                  <a:pt x="87478" y="874784"/>
                </a:lnTo>
                <a:cubicBezTo>
                  <a:pt x="39165" y="874784"/>
                  <a:pt x="0" y="835619"/>
                  <a:pt x="0" y="787306"/>
                </a:cubicBezTo>
                <a:lnTo>
                  <a:pt x="0" y="87478"/>
                </a:lnTo>
                <a:close/>
              </a:path>
            </a:pathLst>
          </a:custGeom>
          <a:solidFill>
            <a:srgbClr val="0099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912" tIns="59912" rIns="59912" bIns="59912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/>
              <a:t>Teacher asks text-dependent questions.</a:t>
            </a:r>
            <a:endParaRPr lang="en-US" sz="1200" kern="1200" dirty="0"/>
          </a:p>
        </p:txBody>
      </p:sp>
      <p:sp>
        <p:nvSpPr>
          <p:cNvPr id="15" name="Freeform 14"/>
          <p:cNvSpPr/>
          <p:nvPr/>
        </p:nvSpPr>
        <p:spPr>
          <a:xfrm>
            <a:off x="4146582" y="4247511"/>
            <a:ext cx="852915" cy="34991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74956"/>
                </a:lnTo>
                <a:lnTo>
                  <a:pt x="852915" y="174956"/>
                </a:lnTo>
                <a:lnTo>
                  <a:pt x="852915" y="349913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 15"/>
          <p:cNvSpPr/>
          <p:nvPr/>
        </p:nvSpPr>
        <p:spPr>
          <a:xfrm>
            <a:off x="4258305" y="4613903"/>
            <a:ext cx="1312177" cy="1233956"/>
          </a:xfrm>
          <a:custGeom>
            <a:avLst/>
            <a:gdLst>
              <a:gd name="connsiteX0" fmla="*/ 0 w 1312177"/>
              <a:gd name="connsiteY0" fmla="*/ 87478 h 874784"/>
              <a:gd name="connsiteX1" fmla="*/ 87478 w 1312177"/>
              <a:gd name="connsiteY1" fmla="*/ 0 h 874784"/>
              <a:gd name="connsiteX2" fmla="*/ 1224699 w 1312177"/>
              <a:gd name="connsiteY2" fmla="*/ 0 h 874784"/>
              <a:gd name="connsiteX3" fmla="*/ 1312177 w 1312177"/>
              <a:gd name="connsiteY3" fmla="*/ 87478 h 874784"/>
              <a:gd name="connsiteX4" fmla="*/ 1312177 w 1312177"/>
              <a:gd name="connsiteY4" fmla="*/ 787306 h 874784"/>
              <a:gd name="connsiteX5" fmla="*/ 1224699 w 1312177"/>
              <a:gd name="connsiteY5" fmla="*/ 874784 h 874784"/>
              <a:gd name="connsiteX6" fmla="*/ 87478 w 1312177"/>
              <a:gd name="connsiteY6" fmla="*/ 874784 h 874784"/>
              <a:gd name="connsiteX7" fmla="*/ 0 w 1312177"/>
              <a:gd name="connsiteY7" fmla="*/ 787306 h 874784"/>
              <a:gd name="connsiteX8" fmla="*/ 0 w 1312177"/>
              <a:gd name="connsiteY8" fmla="*/ 87478 h 874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2177" h="874784">
                <a:moveTo>
                  <a:pt x="0" y="87478"/>
                </a:moveTo>
                <a:cubicBezTo>
                  <a:pt x="0" y="39165"/>
                  <a:pt x="39165" y="0"/>
                  <a:pt x="87478" y="0"/>
                </a:cubicBezTo>
                <a:lnTo>
                  <a:pt x="1224699" y="0"/>
                </a:lnTo>
                <a:cubicBezTo>
                  <a:pt x="1273012" y="0"/>
                  <a:pt x="1312177" y="39165"/>
                  <a:pt x="1312177" y="87478"/>
                </a:cubicBezTo>
                <a:lnTo>
                  <a:pt x="1312177" y="787306"/>
                </a:lnTo>
                <a:cubicBezTo>
                  <a:pt x="1312177" y="835619"/>
                  <a:pt x="1273012" y="874784"/>
                  <a:pt x="1224699" y="874784"/>
                </a:cubicBezTo>
                <a:lnTo>
                  <a:pt x="87478" y="874784"/>
                </a:lnTo>
                <a:cubicBezTo>
                  <a:pt x="39165" y="874784"/>
                  <a:pt x="0" y="835619"/>
                  <a:pt x="0" y="787306"/>
                </a:cubicBezTo>
                <a:lnTo>
                  <a:pt x="0" y="87478"/>
                </a:lnTo>
                <a:close/>
              </a:path>
            </a:pathLst>
          </a:custGeom>
          <a:solidFill>
            <a:srgbClr val="0099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532" tIns="67532" rIns="67532" bIns="67532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/>
              <a:t>Teacher asks inferential questions.</a:t>
            </a:r>
            <a:endParaRPr lang="en-US" sz="1200" kern="1200" dirty="0"/>
          </a:p>
        </p:txBody>
      </p:sp>
      <p:sp>
        <p:nvSpPr>
          <p:cNvPr id="17" name="Freeform 16"/>
          <p:cNvSpPr/>
          <p:nvPr/>
        </p:nvSpPr>
        <p:spPr>
          <a:xfrm>
            <a:off x="5735626" y="2884746"/>
            <a:ext cx="1279372" cy="34991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74956"/>
                </a:lnTo>
                <a:lnTo>
                  <a:pt x="1279372" y="174956"/>
                </a:lnTo>
                <a:lnTo>
                  <a:pt x="1279372" y="34991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Freeform 17"/>
          <p:cNvSpPr/>
          <p:nvPr/>
        </p:nvSpPr>
        <p:spPr>
          <a:xfrm>
            <a:off x="5973968" y="3234659"/>
            <a:ext cx="1874631" cy="1015907"/>
          </a:xfrm>
          <a:custGeom>
            <a:avLst/>
            <a:gdLst>
              <a:gd name="connsiteX0" fmla="*/ 0 w 1312177"/>
              <a:gd name="connsiteY0" fmla="*/ 87478 h 874784"/>
              <a:gd name="connsiteX1" fmla="*/ 87478 w 1312177"/>
              <a:gd name="connsiteY1" fmla="*/ 0 h 874784"/>
              <a:gd name="connsiteX2" fmla="*/ 1224699 w 1312177"/>
              <a:gd name="connsiteY2" fmla="*/ 0 h 874784"/>
              <a:gd name="connsiteX3" fmla="*/ 1312177 w 1312177"/>
              <a:gd name="connsiteY3" fmla="*/ 87478 h 874784"/>
              <a:gd name="connsiteX4" fmla="*/ 1312177 w 1312177"/>
              <a:gd name="connsiteY4" fmla="*/ 787306 h 874784"/>
              <a:gd name="connsiteX5" fmla="*/ 1224699 w 1312177"/>
              <a:gd name="connsiteY5" fmla="*/ 874784 h 874784"/>
              <a:gd name="connsiteX6" fmla="*/ 87478 w 1312177"/>
              <a:gd name="connsiteY6" fmla="*/ 874784 h 874784"/>
              <a:gd name="connsiteX7" fmla="*/ 0 w 1312177"/>
              <a:gd name="connsiteY7" fmla="*/ 787306 h 874784"/>
              <a:gd name="connsiteX8" fmla="*/ 0 w 1312177"/>
              <a:gd name="connsiteY8" fmla="*/ 87478 h 874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2177" h="874784">
                <a:moveTo>
                  <a:pt x="0" y="87478"/>
                </a:moveTo>
                <a:cubicBezTo>
                  <a:pt x="0" y="39165"/>
                  <a:pt x="39165" y="0"/>
                  <a:pt x="87478" y="0"/>
                </a:cubicBezTo>
                <a:lnTo>
                  <a:pt x="1224699" y="0"/>
                </a:lnTo>
                <a:cubicBezTo>
                  <a:pt x="1273012" y="0"/>
                  <a:pt x="1312177" y="39165"/>
                  <a:pt x="1312177" y="87478"/>
                </a:cubicBezTo>
                <a:lnTo>
                  <a:pt x="1312177" y="787306"/>
                </a:lnTo>
                <a:cubicBezTo>
                  <a:pt x="1312177" y="835619"/>
                  <a:pt x="1273012" y="874784"/>
                  <a:pt x="1224699" y="874784"/>
                </a:cubicBezTo>
                <a:lnTo>
                  <a:pt x="87478" y="874784"/>
                </a:lnTo>
                <a:cubicBezTo>
                  <a:pt x="39165" y="874784"/>
                  <a:pt x="0" y="835619"/>
                  <a:pt x="0" y="787306"/>
                </a:cubicBezTo>
                <a:lnTo>
                  <a:pt x="0" y="87478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532" tIns="67532" rIns="67532" bIns="67532" numCol="1" spcCol="1270" anchor="ctr" anchorCtr="0">
            <a:noAutofit/>
          </a:bodyPr>
          <a:lstStyle/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/>
              <a:t>Uses a variety of research-based instructional strategies and resources.</a:t>
            </a:r>
            <a:endParaRPr lang="en-US" sz="1200" kern="1200" dirty="0"/>
          </a:p>
        </p:txBody>
      </p:sp>
      <p:sp>
        <p:nvSpPr>
          <p:cNvPr id="20" name="Freeform 19"/>
          <p:cNvSpPr/>
          <p:nvPr/>
        </p:nvSpPr>
        <p:spPr>
          <a:xfrm>
            <a:off x="5910814" y="4626626"/>
            <a:ext cx="1312177" cy="1240774"/>
          </a:xfrm>
          <a:custGeom>
            <a:avLst/>
            <a:gdLst>
              <a:gd name="connsiteX0" fmla="*/ 0 w 1312177"/>
              <a:gd name="connsiteY0" fmla="*/ 87478 h 874784"/>
              <a:gd name="connsiteX1" fmla="*/ 87478 w 1312177"/>
              <a:gd name="connsiteY1" fmla="*/ 0 h 874784"/>
              <a:gd name="connsiteX2" fmla="*/ 1224699 w 1312177"/>
              <a:gd name="connsiteY2" fmla="*/ 0 h 874784"/>
              <a:gd name="connsiteX3" fmla="*/ 1312177 w 1312177"/>
              <a:gd name="connsiteY3" fmla="*/ 87478 h 874784"/>
              <a:gd name="connsiteX4" fmla="*/ 1312177 w 1312177"/>
              <a:gd name="connsiteY4" fmla="*/ 787306 h 874784"/>
              <a:gd name="connsiteX5" fmla="*/ 1224699 w 1312177"/>
              <a:gd name="connsiteY5" fmla="*/ 874784 h 874784"/>
              <a:gd name="connsiteX6" fmla="*/ 87478 w 1312177"/>
              <a:gd name="connsiteY6" fmla="*/ 874784 h 874784"/>
              <a:gd name="connsiteX7" fmla="*/ 0 w 1312177"/>
              <a:gd name="connsiteY7" fmla="*/ 787306 h 874784"/>
              <a:gd name="connsiteX8" fmla="*/ 0 w 1312177"/>
              <a:gd name="connsiteY8" fmla="*/ 87478 h 874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2177" h="874784">
                <a:moveTo>
                  <a:pt x="0" y="87478"/>
                </a:moveTo>
                <a:cubicBezTo>
                  <a:pt x="0" y="39165"/>
                  <a:pt x="39165" y="0"/>
                  <a:pt x="87478" y="0"/>
                </a:cubicBezTo>
                <a:lnTo>
                  <a:pt x="1224699" y="0"/>
                </a:lnTo>
                <a:cubicBezTo>
                  <a:pt x="1273012" y="0"/>
                  <a:pt x="1312177" y="39165"/>
                  <a:pt x="1312177" y="87478"/>
                </a:cubicBezTo>
                <a:lnTo>
                  <a:pt x="1312177" y="787306"/>
                </a:lnTo>
                <a:cubicBezTo>
                  <a:pt x="1312177" y="835619"/>
                  <a:pt x="1273012" y="874784"/>
                  <a:pt x="1224699" y="874784"/>
                </a:cubicBezTo>
                <a:lnTo>
                  <a:pt x="87478" y="874784"/>
                </a:lnTo>
                <a:cubicBezTo>
                  <a:pt x="39165" y="874784"/>
                  <a:pt x="0" y="835619"/>
                  <a:pt x="0" y="787306"/>
                </a:cubicBezTo>
                <a:lnTo>
                  <a:pt x="0" y="87478"/>
                </a:lnTo>
                <a:close/>
              </a:path>
            </a:pathLst>
          </a:custGeom>
          <a:solidFill>
            <a:srgbClr val="0099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532" tIns="67532" rIns="67532" bIns="67532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/>
              <a:t>Teacher introduces critical vocabulary in a meaningful way.</a:t>
            </a:r>
            <a:endParaRPr lang="en-US" sz="1200" kern="1200" dirty="0"/>
          </a:p>
        </p:txBody>
      </p:sp>
      <p:sp>
        <p:nvSpPr>
          <p:cNvPr id="21" name="Freeform 20"/>
          <p:cNvSpPr/>
          <p:nvPr/>
        </p:nvSpPr>
        <p:spPr>
          <a:xfrm>
            <a:off x="7339260" y="4633444"/>
            <a:ext cx="1312177" cy="1233956"/>
          </a:xfrm>
          <a:custGeom>
            <a:avLst/>
            <a:gdLst>
              <a:gd name="connsiteX0" fmla="*/ 0 w 1312177"/>
              <a:gd name="connsiteY0" fmla="*/ 87478 h 874784"/>
              <a:gd name="connsiteX1" fmla="*/ 87478 w 1312177"/>
              <a:gd name="connsiteY1" fmla="*/ 0 h 874784"/>
              <a:gd name="connsiteX2" fmla="*/ 1224699 w 1312177"/>
              <a:gd name="connsiteY2" fmla="*/ 0 h 874784"/>
              <a:gd name="connsiteX3" fmla="*/ 1312177 w 1312177"/>
              <a:gd name="connsiteY3" fmla="*/ 87478 h 874784"/>
              <a:gd name="connsiteX4" fmla="*/ 1312177 w 1312177"/>
              <a:gd name="connsiteY4" fmla="*/ 787306 h 874784"/>
              <a:gd name="connsiteX5" fmla="*/ 1224699 w 1312177"/>
              <a:gd name="connsiteY5" fmla="*/ 874784 h 874784"/>
              <a:gd name="connsiteX6" fmla="*/ 87478 w 1312177"/>
              <a:gd name="connsiteY6" fmla="*/ 874784 h 874784"/>
              <a:gd name="connsiteX7" fmla="*/ 0 w 1312177"/>
              <a:gd name="connsiteY7" fmla="*/ 787306 h 874784"/>
              <a:gd name="connsiteX8" fmla="*/ 0 w 1312177"/>
              <a:gd name="connsiteY8" fmla="*/ 87478 h 874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2177" h="874784">
                <a:moveTo>
                  <a:pt x="0" y="87478"/>
                </a:moveTo>
                <a:cubicBezTo>
                  <a:pt x="0" y="39165"/>
                  <a:pt x="39165" y="0"/>
                  <a:pt x="87478" y="0"/>
                </a:cubicBezTo>
                <a:lnTo>
                  <a:pt x="1224699" y="0"/>
                </a:lnTo>
                <a:cubicBezTo>
                  <a:pt x="1273012" y="0"/>
                  <a:pt x="1312177" y="39165"/>
                  <a:pt x="1312177" y="87478"/>
                </a:cubicBezTo>
                <a:lnTo>
                  <a:pt x="1312177" y="787306"/>
                </a:lnTo>
                <a:cubicBezTo>
                  <a:pt x="1312177" y="835619"/>
                  <a:pt x="1273012" y="874784"/>
                  <a:pt x="1224699" y="874784"/>
                </a:cubicBezTo>
                <a:lnTo>
                  <a:pt x="87478" y="874784"/>
                </a:lnTo>
                <a:cubicBezTo>
                  <a:pt x="39165" y="874784"/>
                  <a:pt x="0" y="835619"/>
                  <a:pt x="0" y="787306"/>
                </a:cubicBezTo>
                <a:lnTo>
                  <a:pt x="0" y="87478"/>
                </a:lnTo>
                <a:close/>
              </a:path>
            </a:pathLst>
          </a:custGeom>
          <a:solidFill>
            <a:srgbClr val="0099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532" tIns="67532" rIns="67532" bIns="67532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/>
              <a:t>Teacher models instructional tasks when appropriate.</a:t>
            </a:r>
            <a:endParaRPr lang="en-US" sz="1200" kern="1200" dirty="0"/>
          </a:p>
        </p:txBody>
      </p:sp>
      <p:sp>
        <p:nvSpPr>
          <p:cNvPr id="34" name="Freeform 33"/>
          <p:cNvSpPr/>
          <p:nvPr/>
        </p:nvSpPr>
        <p:spPr>
          <a:xfrm>
            <a:off x="7073912" y="4247510"/>
            <a:ext cx="365760" cy="34991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74956"/>
                </a:lnTo>
                <a:lnTo>
                  <a:pt x="852915" y="174956"/>
                </a:lnTo>
                <a:lnTo>
                  <a:pt x="852915" y="349913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Freeform 34"/>
          <p:cNvSpPr/>
          <p:nvPr/>
        </p:nvSpPr>
        <p:spPr>
          <a:xfrm>
            <a:off x="3310955" y="4247508"/>
            <a:ext cx="365760" cy="34991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852915" y="0"/>
                </a:moveTo>
                <a:lnTo>
                  <a:pt x="852915" y="174956"/>
                </a:lnTo>
                <a:lnTo>
                  <a:pt x="0" y="174956"/>
                </a:lnTo>
                <a:lnTo>
                  <a:pt x="0" y="349913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6179110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4" grpId="0" animBg="1"/>
      <p:bldP spid="16" grpId="0" animBg="1"/>
      <p:bldP spid="18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million dollars</a:t>
            </a:r>
            <a:endParaRPr lang="en-US" dirty="0"/>
          </a:p>
        </p:txBody>
      </p:sp>
      <p:pic>
        <p:nvPicPr>
          <p:cNvPr id="4" name="Content Placeholder 3" descr="million dollars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457200" y="3080443"/>
            <a:ext cx="4550011" cy="3045720"/>
          </a:xfrm>
        </p:spPr>
      </p:pic>
      <p:pic>
        <p:nvPicPr>
          <p:cNvPr id="5" name="Content Placeholder 3" descr="million dollars"/>
          <p:cNvPicPr>
            <a:picLocks noChangeAspect="1"/>
          </p:cNvPicPr>
          <p:nvPr/>
        </p:nvPicPr>
        <p:blipFill>
          <a:blip r:embed="rId2"/>
          <a:srcRect l="-18187" r="-18187"/>
          <a:stretch>
            <a:fillRect/>
          </a:stretch>
        </p:blipFill>
        <p:spPr>
          <a:xfrm>
            <a:off x="4350289" y="1417638"/>
            <a:ext cx="4336511" cy="304572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Golden Nuggets:</a:t>
            </a:r>
            <a:br>
              <a:rPr lang="en-US" dirty="0" smtClean="0"/>
            </a:br>
            <a:r>
              <a:rPr lang="en-US" dirty="0" smtClean="0"/>
              <a:t>Alignment to CCRPI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“Initiative” points for participating schools</a:t>
            </a:r>
          </a:p>
          <a:p>
            <a:endParaRPr lang="en-US" dirty="0" smtClean="0"/>
          </a:p>
          <a:p>
            <a:r>
              <a:rPr lang="en-US" dirty="0" smtClean="0"/>
              <a:t>Vertical K-3  Teams proactively working to raise Lexile scores of third graders to 650 by the end of third grade</a:t>
            </a:r>
            <a:endParaRPr lang="en-US" dirty="0"/>
          </a:p>
        </p:txBody>
      </p:sp>
      <p:pic>
        <p:nvPicPr>
          <p:cNvPr id="4" name="Picture 3" descr="CCRPI pi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722" y="5555768"/>
            <a:ext cx="3027422" cy="1140790"/>
          </a:xfrm>
          <a:prstGeom prst="rect">
            <a:avLst/>
          </a:prstGeom>
        </p:spPr>
      </p:pic>
      <p:pic>
        <p:nvPicPr>
          <p:cNvPr id="6" name="Picture 5" descr="gold_nugge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019" y="274638"/>
            <a:ext cx="2274494" cy="199018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Sum It Up…</a:t>
            </a:r>
            <a:endParaRPr lang="en-US" dirty="0"/>
          </a:p>
        </p:txBody>
      </p:sp>
      <p:pic>
        <p:nvPicPr>
          <p:cNvPr id="4" name="Content Placeholder 3" descr="goal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1372239" y="1417638"/>
            <a:ext cx="6171242" cy="3600247"/>
          </a:xfrm>
        </p:spPr>
      </p:pic>
      <p:sp>
        <p:nvSpPr>
          <p:cNvPr id="5" name="TextBox 4"/>
          <p:cNvSpPr txBox="1"/>
          <p:nvPr/>
        </p:nvSpPr>
        <p:spPr>
          <a:xfrm>
            <a:off x="175180" y="3912600"/>
            <a:ext cx="101457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0000FF"/>
                </a:solidFill>
              </a:rPr>
              <a:t>Increase the number of “model classrooms” that are effectively </a:t>
            </a:r>
          </a:p>
          <a:p>
            <a:pPr marL="457200" indent="-457200"/>
            <a:r>
              <a:rPr lang="en-US" sz="2400" dirty="0" smtClean="0">
                <a:solidFill>
                  <a:srgbClr val="0000FF"/>
                </a:solidFill>
              </a:rPr>
              <a:t>using “evidence based practices”.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2. Provide a “model” so that other teachers can replicate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“best practices” .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3. Increase the number of students who are proficient readers by the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   end of third grade. 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4. Increase reading proficiency for Tier 2 and Tier 3 students.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This grant is focusing on </a:t>
            </a:r>
            <a:br>
              <a:rPr lang="en-US" dirty="0" smtClean="0"/>
            </a:br>
            <a:r>
              <a:rPr lang="en-US" dirty="0" smtClean="0"/>
              <a:t>K-3 Foundational Skills: Why?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367" y="1600200"/>
            <a:ext cx="8409433" cy="496946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“Right now, only 34% of Georgia's third graders are reading proficiently by the end of the school year. This means 2 out of every 3 third graders cannot read proficiently in Georgia. Why does this matter? Because third grade is when children make the shift from learning to read to reading to learn.”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Source: 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www.getgeorgiareading.org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getgeorgiareading"/>
          <p:cNvPicPr>
            <a:picLocks noGrp="1" noChangeAspect="1"/>
          </p:cNvPicPr>
          <p:nvPr>
            <p:ph idx="1"/>
          </p:nvPr>
        </p:nvPicPr>
        <p:blipFill>
          <a:blip r:embed="rId2"/>
          <a:srcRect l="-61325" r="-61325"/>
          <a:stretch>
            <a:fillRect/>
          </a:stretch>
        </p:blipFill>
        <p:spPr>
          <a:xfrm>
            <a:off x="-1501987" y="1248941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4602308" y="2595956"/>
            <a:ext cx="42506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/>
              <a:t>Language Nutrition</a:t>
            </a:r>
          </a:p>
          <a:p>
            <a:pPr marL="457200" indent="-457200">
              <a:buAutoNum type="arabicPeriod"/>
            </a:pPr>
            <a:endParaRPr lang="en-US" sz="2400" dirty="0" smtClean="0"/>
          </a:p>
          <a:p>
            <a:r>
              <a:rPr lang="en-US" sz="2400" dirty="0" smtClean="0"/>
              <a:t>2.   Access</a:t>
            </a:r>
          </a:p>
          <a:p>
            <a:endParaRPr lang="en-US" sz="2400" dirty="0" smtClean="0"/>
          </a:p>
          <a:p>
            <a:r>
              <a:rPr lang="en-US" sz="2400" dirty="0" smtClean="0"/>
              <a:t>3.   Learning Climate</a:t>
            </a:r>
          </a:p>
          <a:p>
            <a:endParaRPr lang="en-US" sz="2400" dirty="0" smtClean="0"/>
          </a:p>
          <a:p>
            <a:r>
              <a:rPr lang="en-US" sz="2400" dirty="0" smtClean="0"/>
              <a:t>4.   Teacher Preparedness/Effectiveness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Pillar One: Language Nutrition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fancy nancy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>
          <a:xfrm>
            <a:off x="-739859" y="2058495"/>
            <a:ext cx="5856612" cy="3220911"/>
          </a:xfrm>
        </p:spPr>
      </p:pic>
      <p:pic>
        <p:nvPicPr>
          <p:cNvPr id="5" name="Picture 4" descr="academicvocabular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753" y="2058494"/>
            <a:ext cx="3282731" cy="34746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Pillar 2: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22046"/>
            <a:ext cx="8229600" cy="3104117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</a:t>
            </a:r>
          </a:p>
          <a:p>
            <a:pPr>
              <a:buNone/>
            </a:pPr>
            <a:r>
              <a:rPr lang="en-US" sz="4211" dirty="0" smtClean="0"/>
              <a:t>Be on the LOOKout!</a:t>
            </a:r>
          </a:p>
          <a:p>
            <a:pPr>
              <a:buNone/>
            </a:pPr>
            <a:endParaRPr lang="en-US" sz="4211" dirty="0" smtClean="0"/>
          </a:p>
          <a:p>
            <a:pPr>
              <a:buNone/>
            </a:pPr>
            <a:r>
              <a:rPr lang="en-US" sz="4211" dirty="0" smtClean="0"/>
              <a:t>Pre-Kindergarten and Kindergarten Teachers should</a:t>
            </a:r>
          </a:p>
          <a:p>
            <a:pPr>
              <a:buNone/>
            </a:pPr>
            <a:r>
              <a:rPr lang="en-US" sz="4211" dirty="0" smtClean="0"/>
              <a:t>    have received books during the week of August 17-21, 2015, to give to your students. They can use these books for instruction before sending them home with their students. </a:t>
            </a:r>
          </a:p>
          <a:p>
            <a:pPr>
              <a:buNone/>
            </a:pPr>
            <a:r>
              <a:rPr lang="en-US" sz="4211" dirty="0" smtClean="0"/>
              <a:t>.</a:t>
            </a:r>
          </a:p>
          <a:p>
            <a:pPr>
              <a:buNone/>
            </a:pPr>
            <a:r>
              <a:rPr lang="en-US" sz="4211" dirty="0" smtClean="0"/>
              <a:t>(GaDOE and </a:t>
            </a:r>
            <a:r>
              <a:rPr lang="en-US" sz="4211" dirty="0" smtClean="0">
                <a:hlinkClick r:id="rId2"/>
              </a:rPr>
              <a:t>www.getgeorgiareading.org</a:t>
            </a:r>
            <a:r>
              <a:rPr lang="en-US" sz="4211" dirty="0" smtClean="0"/>
              <a:t> ) </a:t>
            </a:r>
          </a:p>
          <a:p>
            <a:pPr>
              <a:buNone/>
            </a:pPr>
            <a:r>
              <a:rPr lang="en-US" sz="4211" dirty="0" smtClean="0"/>
              <a:t> </a:t>
            </a:r>
          </a:p>
          <a:p>
            <a:endParaRPr lang="en-US" dirty="0"/>
          </a:p>
        </p:txBody>
      </p:sp>
      <p:pic>
        <p:nvPicPr>
          <p:cNvPr id="4" name="Picture 3" descr="A-Box-Can-Be-Many-Thing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4638"/>
            <a:ext cx="1803882" cy="2319277"/>
          </a:xfrm>
          <a:prstGeom prst="rect">
            <a:avLst/>
          </a:prstGeom>
        </p:spPr>
      </p:pic>
      <p:pic>
        <p:nvPicPr>
          <p:cNvPr id="5" name="Picture 4" descr="Chamele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8656" y="5038592"/>
            <a:ext cx="2205344" cy="1819408"/>
          </a:xfrm>
          <a:prstGeom prst="rect">
            <a:avLst/>
          </a:prstGeom>
        </p:spPr>
      </p:pic>
      <p:pic>
        <p:nvPicPr>
          <p:cNvPr id="6" name="Picture 5" descr="Cliffor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7681" y="1768550"/>
            <a:ext cx="2540000" cy="2095500"/>
          </a:xfrm>
          <a:prstGeom prst="rect">
            <a:avLst/>
          </a:prstGeom>
        </p:spPr>
      </p:pic>
      <p:pic>
        <p:nvPicPr>
          <p:cNvPr id="7" name="Picture 6" descr="Head-Shoulders-Knees-To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4000" y="498415"/>
            <a:ext cx="2540000" cy="2095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1000 Books Before Kindergarten</a:t>
            </a:r>
            <a:endParaRPr lang="en-US" dirty="0"/>
          </a:p>
        </p:txBody>
      </p:sp>
      <p:pic>
        <p:nvPicPr>
          <p:cNvPr id="4" name="Content Placeholder 3" descr="1000 books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>
          <a:xfrm>
            <a:off x="0" y="1417638"/>
            <a:ext cx="6837901" cy="4525963"/>
          </a:xfrm>
        </p:spPr>
      </p:pic>
      <p:sp>
        <p:nvSpPr>
          <p:cNvPr id="5" name="TextBox 4"/>
          <p:cNvSpPr txBox="1"/>
          <p:nvPr/>
        </p:nvSpPr>
        <p:spPr>
          <a:xfrm>
            <a:off x="4702828" y="2707610"/>
            <a:ext cx="39839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hlinkClick r:id="rId3"/>
              </a:rPr>
              <a:t>www.readingrockets.org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Reading tips for Parents in </a:t>
            </a:r>
          </a:p>
          <a:p>
            <a:r>
              <a:rPr lang="en-US" sz="2400" dirty="0" smtClean="0"/>
              <a:t>11 Languages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imaginationlibrary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457200" y="0"/>
            <a:ext cx="8229600" cy="5572254"/>
          </a:xfrm>
        </p:spPr>
      </p:pic>
      <p:sp>
        <p:nvSpPr>
          <p:cNvPr id="5" name="Rectangle 4"/>
          <p:cNvSpPr/>
          <p:nvPr/>
        </p:nvSpPr>
        <p:spPr>
          <a:xfrm rot="10800000" flipV="1">
            <a:off x="2914366" y="5433755"/>
            <a:ext cx="43723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http://www.imaginationlibrary.com/</a:t>
            </a:r>
            <a:endParaRPr lang="en-US" dirty="0" smtClean="0"/>
          </a:p>
          <a:p>
            <a:r>
              <a:rPr lang="en-US" dirty="0" smtClean="0"/>
              <a:t>If you can’t register online download a form and mail it in.  Free book a month from birth to five years old.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Parents Make the Differenc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1221" r="-71221"/>
          <a:stretch>
            <a:fillRect/>
          </a:stretch>
        </p:blipFill>
        <p:spPr>
          <a:xfrm>
            <a:off x="457200" y="274638"/>
            <a:ext cx="8229600" cy="658336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687</Words>
  <Application>Microsoft Macintosh PowerPoint</Application>
  <PresentationFormat>On-screen Show (4:3)</PresentationFormat>
  <Paragraphs>94</Paragraphs>
  <Slides>21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Byron Medium</vt:lpstr>
      <vt:lpstr>Calibri</vt:lpstr>
      <vt:lpstr>Office Theme</vt:lpstr>
      <vt:lpstr>GOSA Grant: “Growing Readers”</vt:lpstr>
      <vt:lpstr>2 million dollars</vt:lpstr>
      <vt:lpstr>This grant is focusing on  K-3 Foundational Skills: Why? </vt:lpstr>
      <vt:lpstr>PowerPoint Presentation</vt:lpstr>
      <vt:lpstr>Pillar One: Language Nutrition  </vt:lpstr>
      <vt:lpstr>Pillar 2: Access</vt:lpstr>
      <vt:lpstr>1000 Books Before Kindergarten</vt:lpstr>
      <vt:lpstr>PowerPoint Presentation</vt:lpstr>
      <vt:lpstr>PowerPoint Presentation</vt:lpstr>
      <vt:lpstr> Pillar 3:  Productive Learning Climate  Pillar 4:  Teacher Preparedness/Effectiveness FIP Modules</vt:lpstr>
      <vt:lpstr>PowerPoint Presentation</vt:lpstr>
      <vt:lpstr>Goal: “Growing Readers”</vt:lpstr>
      <vt:lpstr>Tier 1, Tier 2, Tier 3 </vt:lpstr>
      <vt:lpstr>Pillar 4: Teacher Preparedness/Effectiveness Selection process</vt:lpstr>
      <vt:lpstr>Orientation</vt:lpstr>
      <vt:lpstr>A few of the GOSA Grant Requirements</vt:lpstr>
      <vt:lpstr>A few more GOSA grant requirements</vt:lpstr>
      <vt:lpstr>Alignment to Current Practice</vt:lpstr>
      <vt:lpstr>Alignment to Current Practice</vt:lpstr>
      <vt:lpstr>Golden Nuggets: Alignment to CCRPI</vt:lpstr>
      <vt:lpstr>Let’s Sum It Up…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is this grant focusing on  K-3 Foundational Skills?</dc:title>
  <dc:creator>Debbie Callan</dc:creator>
  <cp:lastModifiedBy>Microsoft Office User</cp:lastModifiedBy>
  <cp:revision>6</cp:revision>
  <dcterms:created xsi:type="dcterms:W3CDTF">2015-08-19T19:09:11Z</dcterms:created>
  <dcterms:modified xsi:type="dcterms:W3CDTF">2015-08-26T02:48:06Z</dcterms:modified>
</cp:coreProperties>
</file>