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3"/>
  </p:notesMasterIdLst>
  <p:handoutMasterIdLst>
    <p:handoutMasterId r:id="rId44"/>
  </p:handoutMasterIdLst>
  <p:sldIdLst>
    <p:sldId id="256" r:id="rId3"/>
    <p:sldId id="267" r:id="rId4"/>
    <p:sldId id="269" r:id="rId5"/>
    <p:sldId id="274" r:id="rId6"/>
    <p:sldId id="268" r:id="rId7"/>
    <p:sldId id="270" r:id="rId8"/>
    <p:sldId id="280" r:id="rId9"/>
    <p:sldId id="257" r:id="rId10"/>
    <p:sldId id="271" r:id="rId11"/>
    <p:sldId id="261" r:id="rId12"/>
    <p:sldId id="262" r:id="rId13"/>
    <p:sldId id="272" r:id="rId14"/>
    <p:sldId id="273" r:id="rId15"/>
    <p:sldId id="264" r:id="rId16"/>
    <p:sldId id="299" r:id="rId17"/>
    <p:sldId id="265" r:id="rId18"/>
    <p:sldId id="275" r:id="rId19"/>
    <p:sldId id="259" r:id="rId20"/>
    <p:sldId id="260" r:id="rId21"/>
    <p:sldId id="276" r:id="rId22"/>
    <p:sldId id="277" r:id="rId23"/>
    <p:sldId id="279" r:id="rId24"/>
    <p:sldId id="278" r:id="rId25"/>
    <p:sldId id="282" r:id="rId26"/>
    <p:sldId id="283" r:id="rId27"/>
    <p:sldId id="284" r:id="rId28"/>
    <p:sldId id="285" r:id="rId29"/>
    <p:sldId id="301" r:id="rId30"/>
    <p:sldId id="286" r:id="rId31"/>
    <p:sldId id="287" r:id="rId32"/>
    <p:sldId id="288" r:id="rId33"/>
    <p:sldId id="291" r:id="rId34"/>
    <p:sldId id="290" r:id="rId35"/>
    <p:sldId id="293" r:id="rId36"/>
    <p:sldId id="295" r:id="rId37"/>
    <p:sldId id="296" r:id="rId38"/>
    <p:sldId id="297" r:id="rId39"/>
    <p:sldId id="300" r:id="rId40"/>
    <p:sldId id="298" r:id="rId41"/>
    <p:sldId id="266" r:id="rId42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90" autoAdjust="0"/>
  </p:normalViewPr>
  <p:slideViewPr>
    <p:cSldViewPr showGuides="1">
      <p:cViewPr varScale="1">
        <p:scale>
          <a:sx n="71" d="100"/>
          <a:sy n="71" d="100"/>
        </p:scale>
        <p:origin x="-1860" y="-108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System-Level Yearly OSS Rate</a:t>
            </a:r>
          </a:p>
          <a:p>
            <a:pPr>
              <a:defRPr/>
            </a:pPr>
            <a:r>
              <a:rPr lang="en-US" sz="1200"/>
              <a:t>www.gaappleseed.org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2010</c:v>
          </c:tx>
          <c:invertIfNegative val="0"/>
          <c:cat>
            <c:strRef>
              <c:f>'CSRA System Data'!$A$3:$A$27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'CSRA System Data'!$B$3:$B$27</c:f>
              <c:numCache>
                <c:formatCode>General</c:formatCode>
                <c:ptCount val="25"/>
                <c:pt idx="0">
                  <c:v>8.1</c:v>
                </c:pt>
                <c:pt idx="2">
                  <c:v>7.73</c:v>
                </c:pt>
                <c:pt idx="4">
                  <c:v>15.41</c:v>
                </c:pt>
                <c:pt idx="6">
                  <c:v>9.69</c:v>
                </c:pt>
                <c:pt idx="8">
                  <c:v>4.1900000000000004</c:v>
                </c:pt>
                <c:pt idx="10">
                  <c:v>9.15</c:v>
                </c:pt>
                <c:pt idx="12">
                  <c:v>10.1</c:v>
                </c:pt>
                <c:pt idx="14">
                  <c:v>7.77</c:v>
                </c:pt>
                <c:pt idx="16">
                  <c:v>14.04</c:v>
                </c:pt>
                <c:pt idx="18">
                  <c:v>16.43</c:v>
                </c:pt>
                <c:pt idx="20">
                  <c:v>9.4700000000000006</c:v>
                </c:pt>
                <c:pt idx="22">
                  <c:v>10.76</c:v>
                </c:pt>
                <c:pt idx="24">
                  <c:v>17.329999999999998</c:v>
                </c:pt>
              </c:numCache>
            </c:numRef>
          </c:val>
        </c:ser>
        <c:ser>
          <c:idx val="1"/>
          <c:order val="1"/>
          <c:tx>
            <c:v>2011</c:v>
          </c:tx>
          <c:invertIfNegative val="0"/>
          <c:cat>
            <c:strRef>
              <c:f>'CSRA System Data'!$A$3:$A$27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'CSRA System Data'!$C$3:$C$27</c:f>
              <c:numCache>
                <c:formatCode>General</c:formatCode>
                <c:ptCount val="25"/>
                <c:pt idx="0">
                  <c:v>7.7</c:v>
                </c:pt>
                <c:pt idx="2">
                  <c:v>7.44</c:v>
                </c:pt>
                <c:pt idx="4">
                  <c:v>15.42</c:v>
                </c:pt>
                <c:pt idx="6">
                  <c:v>8.76</c:v>
                </c:pt>
                <c:pt idx="8">
                  <c:v>3.49</c:v>
                </c:pt>
                <c:pt idx="10">
                  <c:v>7.09</c:v>
                </c:pt>
                <c:pt idx="12">
                  <c:v>10.85</c:v>
                </c:pt>
                <c:pt idx="14">
                  <c:v>8.86</c:v>
                </c:pt>
                <c:pt idx="16">
                  <c:v>13.9</c:v>
                </c:pt>
                <c:pt idx="18">
                  <c:v>15.5</c:v>
                </c:pt>
                <c:pt idx="20">
                  <c:v>8.7899999999999991</c:v>
                </c:pt>
                <c:pt idx="22">
                  <c:v>11.54</c:v>
                </c:pt>
                <c:pt idx="24">
                  <c:v>16.14</c:v>
                </c:pt>
              </c:numCache>
            </c:numRef>
          </c:val>
        </c:ser>
        <c:ser>
          <c:idx val="2"/>
          <c:order val="2"/>
          <c:tx>
            <c:v>2012</c:v>
          </c:tx>
          <c:invertIfNegative val="0"/>
          <c:cat>
            <c:strRef>
              <c:f>'CSRA System Data'!$A$3:$A$27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'CSRA System Data'!$D$3:$D$27</c:f>
              <c:numCache>
                <c:formatCode>General</c:formatCode>
                <c:ptCount val="25"/>
                <c:pt idx="0">
                  <c:v>7.7</c:v>
                </c:pt>
                <c:pt idx="2">
                  <c:v>5</c:v>
                </c:pt>
                <c:pt idx="4">
                  <c:v>13.28</c:v>
                </c:pt>
                <c:pt idx="6">
                  <c:v>10.59</c:v>
                </c:pt>
                <c:pt idx="8">
                  <c:v>3.56</c:v>
                </c:pt>
                <c:pt idx="10">
                  <c:v>8.6999999999999993</c:v>
                </c:pt>
                <c:pt idx="12">
                  <c:v>9.59</c:v>
                </c:pt>
                <c:pt idx="14">
                  <c:v>9.16</c:v>
                </c:pt>
                <c:pt idx="16">
                  <c:v>13.52</c:v>
                </c:pt>
                <c:pt idx="18">
                  <c:v>14.74</c:v>
                </c:pt>
                <c:pt idx="20">
                  <c:v>8.08</c:v>
                </c:pt>
                <c:pt idx="22">
                  <c:v>15.56</c:v>
                </c:pt>
                <c:pt idx="24">
                  <c:v>15.56</c:v>
                </c:pt>
              </c:numCache>
            </c:numRef>
          </c:val>
        </c:ser>
        <c:ser>
          <c:idx val="3"/>
          <c:order val="3"/>
          <c:tx>
            <c:v>2013</c:v>
          </c:tx>
          <c:invertIfNegative val="0"/>
          <c:cat>
            <c:strRef>
              <c:f>'CSRA System Data'!$A$3:$A$27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'CSRA System Data'!$E$3:$E$27</c:f>
              <c:numCache>
                <c:formatCode>General</c:formatCode>
                <c:ptCount val="25"/>
                <c:pt idx="0">
                  <c:v>7.3</c:v>
                </c:pt>
                <c:pt idx="2">
                  <c:v>4.9000000000000004</c:v>
                </c:pt>
                <c:pt idx="4">
                  <c:v>14.3</c:v>
                </c:pt>
                <c:pt idx="6">
                  <c:v>7.9</c:v>
                </c:pt>
                <c:pt idx="8">
                  <c:v>3.6</c:v>
                </c:pt>
                <c:pt idx="10">
                  <c:v>5.3</c:v>
                </c:pt>
                <c:pt idx="12">
                  <c:v>3.3</c:v>
                </c:pt>
                <c:pt idx="14">
                  <c:v>6.5</c:v>
                </c:pt>
                <c:pt idx="16">
                  <c:v>18.3</c:v>
                </c:pt>
                <c:pt idx="18">
                  <c:v>16.3</c:v>
                </c:pt>
                <c:pt idx="20">
                  <c:v>7</c:v>
                </c:pt>
                <c:pt idx="22">
                  <c:v>21.4</c:v>
                </c:pt>
                <c:pt idx="24">
                  <c:v>15.7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869504"/>
        <c:axId val="131678208"/>
      </c:barChart>
      <c:catAx>
        <c:axId val="130869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31678208"/>
        <c:crosses val="autoZero"/>
        <c:auto val="1"/>
        <c:lblAlgn val="ctr"/>
        <c:lblOffset val="100"/>
        <c:noMultiLvlLbl val="0"/>
      </c:catAx>
      <c:valAx>
        <c:axId val="131678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with 1+ suspension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0869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System-Level Absences &gt;15 Days</a:t>
            </a:r>
          </a:p>
          <a:p>
            <a:pPr>
              <a:defRPr/>
            </a:pPr>
            <a:r>
              <a:rPr lang="en-US" sz="1000"/>
              <a:t>https://gaawards.gosa.ga.gov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Attendance!$C$2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Attendance!$A$3:$A$27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Attendance!$C$3:$C$27</c:f>
              <c:numCache>
                <c:formatCode>General</c:formatCode>
                <c:ptCount val="25"/>
                <c:pt idx="0">
                  <c:v>8.8000000000000007</c:v>
                </c:pt>
                <c:pt idx="2">
                  <c:v>7.3</c:v>
                </c:pt>
                <c:pt idx="4">
                  <c:v>8.3000000000000007</c:v>
                </c:pt>
                <c:pt idx="6">
                  <c:v>8.9</c:v>
                </c:pt>
                <c:pt idx="8">
                  <c:v>7.4</c:v>
                </c:pt>
                <c:pt idx="10">
                  <c:v>16</c:v>
                </c:pt>
                <c:pt idx="12">
                  <c:v>13.9</c:v>
                </c:pt>
                <c:pt idx="14">
                  <c:v>13.5</c:v>
                </c:pt>
                <c:pt idx="16">
                  <c:v>11.8</c:v>
                </c:pt>
                <c:pt idx="18">
                  <c:v>10.6</c:v>
                </c:pt>
                <c:pt idx="20">
                  <c:v>7.3</c:v>
                </c:pt>
                <c:pt idx="22">
                  <c:v>13.2</c:v>
                </c:pt>
                <c:pt idx="24">
                  <c:v>14.6</c:v>
                </c:pt>
              </c:numCache>
            </c:numRef>
          </c:val>
        </c:ser>
        <c:ser>
          <c:idx val="1"/>
          <c:order val="1"/>
          <c:tx>
            <c:strRef>
              <c:f>Attendance!$D$2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Attendance!$A$3:$A$27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Attendance!$D$3:$D$27</c:f>
              <c:numCache>
                <c:formatCode>General</c:formatCode>
                <c:ptCount val="25"/>
                <c:pt idx="0">
                  <c:v>8.3000000000000007</c:v>
                </c:pt>
                <c:pt idx="2">
                  <c:v>8.9</c:v>
                </c:pt>
                <c:pt idx="4">
                  <c:v>5.5</c:v>
                </c:pt>
                <c:pt idx="6">
                  <c:v>6.5</c:v>
                </c:pt>
                <c:pt idx="8">
                  <c:v>6.7</c:v>
                </c:pt>
                <c:pt idx="10">
                  <c:v>11.5</c:v>
                </c:pt>
                <c:pt idx="12">
                  <c:v>13.2</c:v>
                </c:pt>
                <c:pt idx="14">
                  <c:v>7.8</c:v>
                </c:pt>
                <c:pt idx="16">
                  <c:v>10.3</c:v>
                </c:pt>
                <c:pt idx="18">
                  <c:v>11.2</c:v>
                </c:pt>
                <c:pt idx="20">
                  <c:v>6.2</c:v>
                </c:pt>
                <c:pt idx="22">
                  <c:v>16</c:v>
                </c:pt>
                <c:pt idx="24">
                  <c:v>8.9</c:v>
                </c:pt>
              </c:numCache>
            </c:numRef>
          </c:val>
        </c:ser>
        <c:ser>
          <c:idx val="2"/>
          <c:order val="2"/>
          <c:tx>
            <c:strRef>
              <c:f>Attendance!$E$2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Attendance!$A$3:$A$27</c:f>
              <c:strCache>
                <c:ptCount val="25"/>
                <c:pt idx="0">
                  <c:v>GEORGIA</c:v>
                </c:pt>
                <c:pt idx="2">
                  <c:v>1</c:v>
                </c:pt>
                <c:pt idx="4">
                  <c:v>2</c:v>
                </c:pt>
                <c:pt idx="6">
                  <c:v>3</c:v>
                </c:pt>
                <c:pt idx="8">
                  <c:v>4</c:v>
                </c:pt>
                <c:pt idx="10">
                  <c:v>5</c:v>
                </c:pt>
                <c:pt idx="12">
                  <c:v>6</c:v>
                </c:pt>
                <c:pt idx="14">
                  <c:v>7</c:v>
                </c:pt>
                <c:pt idx="16">
                  <c:v>8</c:v>
                </c:pt>
                <c:pt idx="18">
                  <c:v>9</c:v>
                </c:pt>
                <c:pt idx="20">
                  <c:v>10</c:v>
                </c:pt>
                <c:pt idx="22">
                  <c:v>11</c:v>
                </c:pt>
                <c:pt idx="24">
                  <c:v>12</c:v>
                </c:pt>
              </c:strCache>
            </c:strRef>
          </c:cat>
          <c:val>
            <c:numRef>
              <c:f>Attendance!$E$3:$E$27</c:f>
              <c:numCache>
                <c:formatCode>General</c:formatCode>
                <c:ptCount val="25"/>
                <c:pt idx="0">
                  <c:v>9.6</c:v>
                </c:pt>
                <c:pt idx="2">
                  <c:v>11.9</c:v>
                </c:pt>
                <c:pt idx="4">
                  <c:v>8.9</c:v>
                </c:pt>
                <c:pt idx="6">
                  <c:v>8.1999999999999993</c:v>
                </c:pt>
                <c:pt idx="8">
                  <c:v>8.3000000000000007</c:v>
                </c:pt>
                <c:pt idx="10">
                  <c:v>14.5</c:v>
                </c:pt>
                <c:pt idx="12">
                  <c:v>13.1</c:v>
                </c:pt>
                <c:pt idx="14">
                  <c:v>12.4</c:v>
                </c:pt>
                <c:pt idx="16">
                  <c:v>13.1</c:v>
                </c:pt>
                <c:pt idx="18">
                  <c:v>13.8</c:v>
                </c:pt>
                <c:pt idx="20">
                  <c:v>7.4</c:v>
                </c:pt>
                <c:pt idx="22">
                  <c:v>15.5</c:v>
                </c:pt>
                <c:pt idx="24">
                  <c:v>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432448"/>
        <c:axId val="131433984"/>
      </c:barChart>
      <c:catAx>
        <c:axId val="131432448"/>
        <c:scaling>
          <c:orientation val="minMax"/>
        </c:scaling>
        <c:delete val="0"/>
        <c:axPos val="b"/>
        <c:majorTickMark val="none"/>
        <c:minorTickMark val="none"/>
        <c:tickLblPos val="nextTo"/>
        <c:crossAx val="131433984"/>
        <c:crosses val="autoZero"/>
        <c:auto val="1"/>
        <c:lblAlgn val="ctr"/>
        <c:lblOffset val="100"/>
        <c:noMultiLvlLbl val="0"/>
      </c:catAx>
      <c:valAx>
        <c:axId val="1314339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14324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65D45-B44D-4A7B-909F-4ADE18618BC3}" type="doc">
      <dgm:prSet loTypeId="urn:microsoft.com/office/officeart/2005/8/layout/h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079FB1-A0F9-4260-94F2-BDD1024C4014}">
      <dgm:prSet phldrT="[Text]" custT="1"/>
      <dgm:spPr/>
      <dgm:t>
        <a:bodyPr/>
        <a:lstStyle/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School Climate</a:t>
          </a:r>
        </a:p>
        <a:p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(GSHS II, GSPS, Parent Survey)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60089E4-882A-4C40-97B9-59C4E68BEC22}" type="parTrans" cxnId="{B4CEECE9-21B8-4E4B-9D7F-502D537072A2}">
      <dgm:prSet/>
      <dgm:spPr/>
      <dgm:t>
        <a:bodyPr/>
        <a:lstStyle/>
        <a:p>
          <a:endParaRPr lang="en-US"/>
        </a:p>
      </dgm:t>
    </dgm:pt>
    <dgm:pt modelId="{99C1BA3B-DFA4-4B00-918F-EFCE3FC4E0A0}" type="sibTrans" cxnId="{B4CEECE9-21B8-4E4B-9D7F-502D537072A2}">
      <dgm:prSet/>
      <dgm:spPr/>
      <dgm:t>
        <a:bodyPr/>
        <a:lstStyle/>
        <a:p>
          <a:endParaRPr lang="en-US"/>
        </a:p>
      </dgm:t>
    </dgm:pt>
    <dgm:pt modelId="{A502EA8E-6DA9-4339-965D-0DFC349F7965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Safe and Substance-Free Learning Environment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92D8ECE8-377A-418F-A0AA-D54EE319EB28}" type="parTrans" cxnId="{A064606B-3CD9-452D-81FE-32CAFED60DDB}">
      <dgm:prSet/>
      <dgm:spPr/>
      <dgm:t>
        <a:bodyPr/>
        <a:lstStyle/>
        <a:p>
          <a:endParaRPr lang="en-US"/>
        </a:p>
      </dgm:t>
    </dgm:pt>
    <dgm:pt modelId="{3B02B3D2-93FB-45E8-9406-8A41796F3447}" type="sibTrans" cxnId="{A064606B-3CD9-452D-81FE-32CAFED60DDB}">
      <dgm:prSet/>
      <dgm:spPr/>
      <dgm:t>
        <a:bodyPr/>
        <a:lstStyle/>
        <a:p>
          <a:endParaRPr lang="en-US"/>
        </a:p>
      </dgm:t>
    </dgm:pt>
    <dgm:pt modelId="{96E591C5-6AA4-42EB-988A-208A0E9AFB54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Student Discipline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2B415647-7656-4987-9A2E-69A86519592F}" type="parTrans" cxnId="{57F4DCDE-6A5F-41F9-8711-E7767B90B528}">
      <dgm:prSet/>
      <dgm:spPr/>
      <dgm:t>
        <a:bodyPr/>
        <a:lstStyle/>
        <a:p>
          <a:endParaRPr lang="en-US"/>
        </a:p>
      </dgm:t>
    </dgm:pt>
    <dgm:pt modelId="{F507FD5A-ACBF-42E8-8778-EF9C3E13174D}" type="sibTrans" cxnId="{57F4DCDE-6A5F-41F9-8711-E7767B90B528}">
      <dgm:prSet/>
      <dgm:spPr/>
      <dgm:t>
        <a:bodyPr/>
        <a:lstStyle/>
        <a:p>
          <a:endParaRPr lang="en-US"/>
        </a:p>
      </dgm:t>
    </dgm:pt>
    <dgm:pt modelId="{B68BAE07-8083-4A7E-9501-77CF60D2CB32}">
      <dgm:prSet phldrT="[Text]" custT="1"/>
      <dgm:spPr/>
      <dgm:t>
        <a:bodyPr/>
        <a:lstStyle/>
        <a:p>
          <a:r>
            <a:rPr lang="en-US" sz="2400" b="1" dirty="0" err="1" smtClean="0">
              <a:latin typeface="Times New Roman" pitchFamily="18" charset="0"/>
              <a:cs typeface="Times New Roman" pitchFamily="18" charset="0"/>
            </a:rPr>
            <a:t>Schoolwide</a:t>
          </a:r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 Attendance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F19C1FC6-00B6-46C6-A041-F408FBAA864E}" type="parTrans" cxnId="{CBE2B639-6003-4E37-BDDF-62E354839389}">
      <dgm:prSet/>
      <dgm:spPr/>
      <dgm:t>
        <a:bodyPr/>
        <a:lstStyle/>
        <a:p>
          <a:endParaRPr lang="en-US"/>
        </a:p>
      </dgm:t>
    </dgm:pt>
    <dgm:pt modelId="{996A50B6-CD44-4861-94C9-97A29E542906}" type="sibTrans" cxnId="{CBE2B639-6003-4E37-BDDF-62E354839389}">
      <dgm:prSet/>
      <dgm:spPr/>
      <dgm:t>
        <a:bodyPr/>
        <a:lstStyle/>
        <a:p>
          <a:endParaRPr lang="en-US"/>
        </a:p>
      </dgm:t>
    </dgm:pt>
    <dgm:pt modelId="{A5600FE2-2CD7-4124-A295-E63BB069047A}" type="pres">
      <dgm:prSet presAssocID="{8EB65D45-B44D-4A7B-909F-4ADE18618BC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9FCC11-9BF1-432D-89C7-B0A1D78CD6BE}" type="pres">
      <dgm:prSet presAssocID="{5B079FB1-A0F9-4260-94F2-BDD1024C4014}" presName="roof" presStyleLbl="dkBgShp" presStyleIdx="0" presStyleCnt="2" custScaleY="131707"/>
      <dgm:spPr/>
      <dgm:t>
        <a:bodyPr/>
        <a:lstStyle/>
        <a:p>
          <a:endParaRPr lang="en-US"/>
        </a:p>
      </dgm:t>
    </dgm:pt>
    <dgm:pt modelId="{0D9FE094-5F29-4401-8CAC-2011F3A80798}" type="pres">
      <dgm:prSet presAssocID="{5B079FB1-A0F9-4260-94F2-BDD1024C4014}" presName="pillars" presStyleCnt="0"/>
      <dgm:spPr/>
      <dgm:t>
        <a:bodyPr/>
        <a:lstStyle/>
        <a:p>
          <a:endParaRPr lang="en-US"/>
        </a:p>
      </dgm:t>
    </dgm:pt>
    <dgm:pt modelId="{F244E928-D8F1-44E0-A8E4-E6DCBC075071}" type="pres">
      <dgm:prSet presAssocID="{5B079FB1-A0F9-4260-94F2-BDD1024C4014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96985-FF2B-4E96-9193-C16745C69613}" type="pres">
      <dgm:prSet presAssocID="{96E591C5-6AA4-42EB-988A-208A0E9AFB54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2022CB-1A85-4C02-BCCC-80E8217C00B7}" type="pres">
      <dgm:prSet presAssocID="{B68BAE07-8083-4A7E-9501-77CF60D2CB3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B9635-1A13-4109-9188-F80B39E7EBC6}" type="pres">
      <dgm:prSet presAssocID="{5B079FB1-A0F9-4260-94F2-BDD1024C4014}" presName="base" presStyleLbl="dkBgShp" presStyleIdx="1" presStyleCnt="2" custLinFactNeighborY="98940"/>
      <dgm:spPr/>
      <dgm:t>
        <a:bodyPr/>
        <a:lstStyle/>
        <a:p>
          <a:endParaRPr lang="en-US"/>
        </a:p>
      </dgm:t>
    </dgm:pt>
  </dgm:ptLst>
  <dgm:cxnLst>
    <dgm:cxn modelId="{57F4DCDE-6A5F-41F9-8711-E7767B90B528}" srcId="{5B079FB1-A0F9-4260-94F2-BDD1024C4014}" destId="{96E591C5-6AA4-42EB-988A-208A0E9AFB54}" srcOrd="1" destOrd="0" parTransId="{2B415647-7656-4987-9A2E-69A86519592F}" sibTransId="{F507FD5A-ACBF-42E8-8778-EF9C3E13174D}"/>
    <dgm:cxn modelId="{B4CEECE9-21B8-4E4B-9D7F-502D537072A2}" srcId="{8EB65D45-B44D-4A7B-909F-4ADE18618BC3}" destId="{5B079FB1-A0F9-4260-94F2-BDD1024C4014}" srcOrd="0" destOrd="0" parTransId="{C60089E4-882A-4C40-97B9-59C4E68BEC22}" sibTransId="{99C1BA3B-DFA4-4B00-918F-EFCE3FC4E0A0}"/>
    <dgm:cxn modelId="{A9BC2B91-A8E9-4373-8B74-1AA40D66A777}" type="presOf" srcId="{96E591C5-6AA4-42EB-988A-208A0E9AFB54}" destId="{80D96985-FF2B-4E96-9193-C16745C69613}" srcOrd="0" destOrd="0" presId="urn:microsoft.com/office/officeart/2005/8/layout/hList3"/>
    <dgm:cxn modelId="{7758A6EB-BDC7-470B-9B2C-8E1BD7455FBA}" type="presOf" srcId="{B68BAE07-8083-4A7E-9501-77CF60D2CB32}" destId="{7D2022CB-1A85-4C02-BCCC-80E8217C00B7}" srcOrd="0" destOrd="0" presId="urn:microsoft.com/office/officeart/2005/8/layout/hList3"/>
    <dgm:cxn modelId="{CBE2B639-6003-4E37-BDDF-62E354839389}" srcId="{5B079FB1-A0F9-4260-94F2-BDD1024C4014}" destId="{B68BAE07-8083-4A7E-9501-77CF60D2CB32}" srcOrd="2" destOrd="0" parTransId="{F19C1FC6-00B6-46C6-A041-F408FBAA864E}" sibTransId="{996A50B6-CD44-4861-94C9-97A29E542906}"/>
    <dgm:cxn modelId="{A064606B-3CD9-452D-81FE-32CAFED60DDB}" srcId="{5B079FB1-A0F9-4260-94F2-BDD1024C4014}" destId="{A502EA8E-6DA9-4339-965D-0DFC349F7965}" srcOrd="0" destOrd="0" parTransId="{92D8ECE8-377A-418F-A0AA-D54EE319EB28}" sibTransId="{3B02B3D2-93FB-45E8-9406-8A41796F3447}"/>
    <dgm:cxn modelId="{B114390A-2085-4DED-A640-181777404366}" type="presOf" srcId="{8EB65D45-B44D-4A7B-909F-4ADE18618BC3}" destId="{A5600FE2-2CD7-4124-A295-E63BB069047A}" srcOrd="0" destOrd="0" presId="urn:microsoft.com/office/officeart/2005/8/layout/hList3"/>
    <dgm:cxn modelId="{1F15505F-48A8-402A-9C9E-ADFAEE99B80A}" type="presOf" srcId="{5B079FB1-A0F9-4260-94F2-BDD1024C4014}" destId="{2A9FCC11-9BF1-432D-89C7-B0A1D78CD6BE}" srcOrd="0" destOrd="0" presId="urn:microsoft.com/office/officeart/2005/8/layout/hList3"/>
    <dgm:cxn modelId="{286E0EAD-730F-4E8D-AC9B-7ACD206C7F53}" type="presOf" srcId="{A502EA8E-6DA9-4339-965D-0DFC349F7965}" destId="{F244E928-D8F1-44E0-A8E4-E6DCBC075071}" srcOrd="0" destOrd="0" presId="urn:microsoft.com/office/officeart/2005/8/layout/hList3"/>
    <dgm:cxn modelId="{F5D94939-FCEF-4711-9074-60FFEA9FBE4A}" type="presParOf" srcId="{A5600FE2-2CD7-4124-A295-E63BB069047A}" destId="{2A9FCC11-9BF1-432D-89C7-B0A1D78CD6BE}" srcOrd="0" destOrd="0" presId="urn:microsoft.com/office/officeart/2005/8/layout/hList3"/>
    <dgm:cxn modelId="{101E20D9-0CEC-4A43-A751-0DFA884EB118}" type="presParOf" srcId="{A5600FE2-2CD7-4124-A295-E63BB069047A}" destId="{0D9FE094-5F29-4401-8CAC-2011F3A80798}" srcOrd="1" destOrd="0" presId="urn:microsoft.com/office/officeart/2005/8/layout/hList3"/>
    <dgm:cxn modelId="{A42008A5-4C11-4B70-9FA4-49ABCC2EB3E9}" type="presParOf" srcId="{0D9FE094-5F29-4401-8CAC-2011F3A80798}" destId="{F244E928-D8F1-44E0-A8E4-E6DCBC075071}" srcOrd="0" destOrd="0" presId="urn:microsoft.com/office/officeart/2005/8/layout/hList3"/>
    <dgm:cxn modelId="{8D3CC2CE-E92F-4FBD-96E5-7F4865A2B604}" type="presParOf" srcId="{0D9FE094-5F29-4401-8CAC-2011F3A80798}" destId="{80D96985-FF2B-4E96-9193-C16745C69613}" srcOrd="1" destOrd="0" presId="urn:microsoft.com/office/officeart/2005/8/layout/hList3"/>
    <dgm:cxn modelId="{CCEA06A9-F7E7-4A54-80E0-91AE07F473A6}" type="presParOf" srcId="{0D9FE094-5F29-4401-8CAC-2011F3A80798}" destId="{7D2022CB-1A85-4C02-BCCC-80E8217C00B7}" srcOrd="2" destOrd="0" presId="urn:microsoft.com/office/officeart/2005/8/layout/hList3"/>
    <dgm:cxn modelId="{F45A95AE-0F68-4A21-B350-4402823FFEA3}" type="presParOf" srcId="{A5600FE2-2CD7-4124-A295-E63BB069047A}" destId="{FDBB9635-1A13-4109-9188-F80B39E7EBC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E9B94EC8-25D0-49DA-9305-14806225E01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0DA58AF-B170-44D1-A1E3-ECBE7D40F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31227BCF-6BE7-4452-A9CD-39CA71ED8C98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C077A24-EB28-4234-8626-BE63BC56F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0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 and</a:t>
            </a:r>
            <a:r>
              <a:rPr lang="en-US" baseline="0" dirty="0" smtClean="0"/>
              <a:t> resources provided to “describe how schools can meet their obligations under federal law to administer student discipline without discriminating on the basis of race, color, or national origin.”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1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9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40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9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0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Probably</a:t>
            </a:r>
            <a:r>
              <a:rPr lang="en-US" baseline="0" dirty="0" smtClean="0"/>
              <a:t> not the career track that we are working toward!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73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Within the U.S.</a:t>
            </a:r>
            <a:r>
              <a:rPr lang="en-US" baseline="0" dirty="0" smtClean="0"/>
              <a:t> Dept. of Ed.’s guidance, each of the principles has suggested action-steps.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expectation in the recommendations is to “take deliberate steps to create positive school climates.”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3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compiled</a:t>
            </a:r>
            <a:r>
              <a:rPr lang="en-US" baseline="0" dirty="0" smtClean="0"/>
              <a:t> from the Georgia Appleseed Toolkit.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Percentage represents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number of students who have had at least one out-of-school suspension during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school year.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Most recent data is 2013, but if you look at the trend data for your system, there is little reason to think that it has changed.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85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system data for students with </a:t>
            </a:r>
            <a:r>
              <a:rPr lang="en-US" b="1" dirty="0" smtClean="0"/>
              <a:t>more than 15 days absent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dirty="0" smtClean="0"/>
              <a:t>If you look at data for your high schools and middle</a:t>
            </a:r>
            <a:r>
              <a:rPr lang="en-US" baseline="0" dirty="0" smtClean="0"/>
              <a:t> schools, the absentee rates are much higher.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Students who feel connected to school tend to have lower absences.  (Common sense!)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2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</a:t>
            </a:r>
            <a:r>
              <a:rPr lang="en-US" baseline="0" dirty="0" smtClean="0"/>
              <a:t> about p</a:t>
            </a:r>
            <a:r>
              <a:rPr lang="en-US" dirty="0" smtClean="0"/>
              <a:t>laces</a:t>
            </a:r>
            <a:r>
              <a:rPr lang="en-US" baseline="0" dirty="0" smtClean="0"/>
              <a:t> we feel safe or connected….</a:t>
            </a:r>
          </a:p>
          <a:p>
            <a:pPr marL="175308" indent="-175308">
              <a:buFont typeface="Arial" panose="020B0604020202020204" pitchFamily="34" charset="0"/>
              <a:buChar char="•"/>
            </a:pPr>
            <a:r>
              <a:rPr lang="en-US" baseline="0" dirty="0" smtClean="0"/>
              <a:t>Childhood moments when we felt safe (or unsafe) in school</a:t>
            </a:r>
          </a:p>
          <a:p>
            <a:pPr marL="175308" indent="-175308">
              <a:buFont typeface="Arial" panose="020B0604020202020204" pitchFamily="34" charset="0"/>
              <a:buChar char="•"/>
            </a:pPr>
            <a:r>
              <a:rPr lang="en-US" baseline="0" dirty="0" smtClean="0"/>
              <a:t>When we felt particularly connected to a caring adult (or very alone) in school</a:t>
            </a:r>
          </a:p>
          <a:p>
            <a:pPr marL="175308" indent="-175308">
              <a:buFont typeface="Arial" panose="020B0604020202020204" pitchFamily="34" charset="0"/>
              <a:buChar char="•"/>
            </a:pPr>
            <a:r>
              <a:rPr lang="en-US" baseline="0" dirty="0" smtClean="0"/>
              <a:t>When we felt very engaged in meaningful learning (or not)…</a:t>
            </a:r>
          </a:p>
          <a:p>
            <a:pPr marL="175308" indent="-175308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Places we feel comfortable or uncomfortable—shopping—sporting events—traveling--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12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Individual</a:t>
            </a:r>
            <a:r>
              <a:rPr lang="en-US" baseline="0" dirty="0" smtClean="0"/>
              <a:t> school data provided in folders, along with identification of system numbers for system comparisons.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3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 even if it were not being measured, wouldn’t it make sense to make changes</a:t>
            </a:r>
            <a:r>
              <a:rPr lang="en-US" baseline="0" dirty="0" smtClean="0"/>
              <a:t> to improve school climate?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81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hear the ratings will be released in December.  The DOE was waiting to clear up discrepancies in data reporting.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92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50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components!</a:t>
            </a:r>
          </a:p>
          <a:p>
            <a:endParaRPr lang="en-US" dirty="0" smtClean="0"/>
          </a:p>
          <a:p>
            <a:r>
              <a:rPr lang="en-US" u="sng" dirty="0" smtClean="0"/>
              <a:t>School Climate</a:t>
            </a:r>
            <a:r>
              <a:rPr lang="en-US" dirty="0" smtClean="0"/>
              <a:t>:  Survey results, 75%</a:t>
            </a:r>
            <a:r>
              <a:rPr lang="en-US" baseline="0" dirty="0" smtClean="0"/>
              <a:t> participation required for students and teachers, variance between surveys will be utilized</a:t>
            </a:r>
          </a:p>
          <a:p>
            <a:endParaRPr lang="en-US" baseline="0" dirty="0" smtClean="0"/>
          </a:p>
          <a:p>
            <a:r>
              <a:rPr lang="en-US" u="sng" baseline="0" dirty="0" smtClean="0"/>
              <a:t>Safe and Substance-Free Learning Environment</a:t>
            </a:r>
            <a:r>
              <a:rPr lang="en-US" baseline="0" dirty="0" smtClean="0"/>
              <a:t>:  % non-violent discipline incidents, % non-drug/alcohol related incidents, % not abusing substances (survey data), % not experiencing bullying/harassment (survey data)</a:t>
            </a:r>
          </a:p>
          <a:p>
            <a:endParaRPr lang="en-US" baseline="0" dirty="0" smtClean="0"/>
          </a:p>
          <a:p>
            <a:r>
              <a:rPr lang="en-US" u="sng" baseline="0" dirty="0" smtClean="0"/>
              <a:t>Student Discipline</a:t>
            </a:r>
            <a:r>
              <a:rPr lang="en-US" baseline="0" dirty="0" smtClean="0"/>
              <a:t>:  Weighted suspension rates for ISS, OSS, and alt. school assignments will be included</a:t>
            </a:r>
          </a:p>
          <a:p>
            <a:endParaRPr lang="en-US" baseline="0" dirty="0" smtClean="0"/>
          </a:p>
          <a:p>
            <a:r>
              <a:rPr lang="en-US" u="sng" baseline="0" dirty="0" smtClean="0"/>
              <a:t>School Attendance</a:t>
            </a:r>
            <a:r>
              <a:rPr lang="en-US" baseline="0" dirty="0" smtClean="0"/>
              <a:t>:  ADA of students, teachers, administrators, and staff; individuals with 30+ absences will be removed from calculations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54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97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year, schools</a:t>
            </a:r>
            <a:r>
              <a:rPr lang="en-US" baseline="0" dirty="0" smtClean="0"/>
              <a:t> will earn an extra half point for implementing PBIS at the “operational” or “emergent” level as determined by the End-of-Year data submitted to the DOE by implementing schools.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82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24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1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0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55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TRADITIONAL</a:t>
            </a:r>
          </a:p>
          <a:p>
            <a:r>
              <a:rPr lang="en-US" sz="1400" dirty="0"/>
              <a:t>Reactive, Consequence Strategies</a:t>
            </a:r>
          </a:p>
          <a:p>
            <a:pPr marL="818102" lvl="1" indent="-350615">
              <a:buFont typeface="Arial" panose="020B0604020202020204" pitchFamily="34" charset="0"/>
              <a:buChar char="•"/>
            </a:pPr>
            <a:r>
              <a:rPr lang="en-US" sz="1400" b="1" dirty="0"/>
              <a:t>Office referral, detention, suspensions, etc.</a:t>
            </a:r>
          </a:p>
          <a:p>
            <a:pPr marL="818102" lvl="1" indent="-350615">
              <a:buFont typeface="Arial" panose="020B0604020202020204" pitchFamily="34" charset="0"/>
              <a:buChar char="•"/>
            </a:pPr>
            <a:r>
              <a:rPr lang="en-US" sz="1400" b="1" dirty="0"/>
              <a:t>Consequences do not teach the “right way”</a:t>
            </a:r>
          </a:p>
          <a:p>
            <a:pPr marL="818102" lvl="1" indent="-350615">
              <a:buFont typeface="Arial" panose="020B0604020202020204" pitchFamily="34" charset="0"/>
              <a:buChar char="•"/>
            </a:pPr>
            <a:r>
              <a:rPr lang="en-US" sz="1400" b="1" dirty="0"/>
              <a:t>Consequences my actually reinforce the behavior of concern</a:t>
            </a:r>
            <a:endParaRPr lang="en-US" sz="1400" b="1" dirty="0">
              <a:solidFill>
                <a:prstClr val="black"/>
              </a:solidFill>
            </a:endParaRPr>
          </a:p>
          <a:p>
            <a:pPr defTabSz="934974">
              <a:spcBef>
                <a:spcPct val="20000"/>
              </a:spcBef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defTabSz="934974">
              <a:spcBef>
                <a:spcPct val="20000"/>
              </a:spcBef>
              <a:defRPr/>
            </a:pPr>
            <a:r>
              <a:rPr lang="en-US" sz="1400" b="1" dirty="0">
                <a:solidFill>
                  <a:prstClr val="black"/>
                </a:solidFill>
              </a:rPr>
              <a:t>PBIS</a:t>
            </a:r>
          </a:p>
          <a:p>
            <a:pPr defTabSz="934974">
              <a:spcBef>
                <a:spcPct val="2000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Changes the environment (adult behavior)</a:t>
            </a:r>
          </a:p>
          <a:p>
            <a:pPr marL="759666" lvl="1" indent="-292179" defTabSz="93497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Teaching appropriate skills</a:t>
            </a:r>
          </a:p>
          <a:p>
            <a:pPr marL="759666" lvl="1" indent="-292179" defTabSz="93497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Altering environments or practices that contribute to problem</a:t>
            </a:r>
          </a:p>
          <a:p>
            <a:pPr marL="467487" lvl="1" defTabSz="934974">
              <a:spcBef>
                <a:spcPct val="20000"/>
              </a:spcBef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defTabSz="934974">
              <a:spcBef>
                <a:spcPct val="20000"/>
              </a:spcBef>
              <a:defRPr/>
            </a:pPr>
            <a:r>
              <a:rPr lang="en-US" sz="1400" dirty="0">
                <a:solidFill>
                  <a:prstClr val="black"/>
                </a:solidFill>
              </a:rPr>
              <a:t>Additional supports for staff and students become “built-in”</a:t>
            </a:r>
          </a:p>
          <a:p>
            <a:pPr marL="759666" lvl="1" indent="-292179" defTabSz="934974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Acknowledge appropriate behavior more frequently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34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48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57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43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5388" indent="-286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6751" indent="-2293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5451" indent="-2293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4152" indent="-2293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2852" indent="-229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1552" indent="-229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0253" indent="-229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98953" indent="-229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5F82D6F-042D-458D-955E-5CDD6BD45ED0}" type="slidenum">
              <a:rPr lang="en-US" altLang="en-US" smtClean="0">
                <a:latin typeface="Arial" pitchFamily="34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994616" y="8841737"/>
            <a:ext cx="3057053" cy="4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89" tIns="45495" rIns="90989" bIns="45495" anchor="b"/>
          <a:lstStyle>
            <a:lvl1pPr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AFB56E-A076-4DA3-8469-6D21198B48AC}" type="slidenum">
              <a:rPr lang="en-US" altLang="en-US"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5967" y="4422460"/>
            <a:ext cx="5642930" cy="4188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89" tIns="45495" rIns="90989" bIns="45495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These are the questions  you will  want  to  ask every month in your team meetings.</a:t>
            </a: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Use this data to determine what response to take:  what to teach, what practice to change, what to reinforce.</a:t>
            </a:r>
          </a:p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51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7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PBIS has proven time and again to create positive</a:t>
            </a:r>
            <a:r>
              <a:rPr lang="en-US" baseline="0" dirty="0" smtClean="0"/>
              <a:t> school climates, prevent and change inappropriate behaviors.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PBIS ensures clear, appropriate, consistent expectations and consequences.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PBIS helps to ensure fairness and equity and has at its foundation the analysis of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33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Described by the National School Climate Center, these characteristics create </a:t>
            </a:r>
            <a:r>
              <a:rPr lang="en-US" dirty="0"/>
              <a:t>a sustainable, positive school climate that fosters youth development and learning necessary for a productive, contributing and satisfying life in a democratic society.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1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 has demonstrated…..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not a national consensus about what school</a:t>
            </a:r>
            <a:r>
              <a:rPr lang="en-US" baseline="0" dirty="0" smtClean="0"/>
              <a:t> climate dimensions should be assessed.</a:t>
            </a:r>
          </a:p>
          <a:p>
            <a:endParaRPr lang="en-US" baseline="0" dirty="0" smtClean="0"/>
          </a:p>
          <a:p>
            <a:r>
              <a:rPr lang="en-US" dirty="0" smtClean="0"/>
              <a:t>The National School Climate Center has defined four main areas for measuring school climate.</a:t>
            </a:r>
          </a:p>
          <a:p>
            <a:endParaRPr lang="en-US" dirty="0" smtClean="0"/>
          </a:p>
          <a:p>
            <a:r>
              <a:rPr lang="en-US" dirty="0" smtClean="0"/>
              <a:t>Georgia is following the</a:t>
            </a:r>
            <a:r>
              <a:rPr lang="en-US" baseline="0" dirty="0" smtClean="0"/>
              <a:t> guidelines suggested by the National School Climate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3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05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Google “school climate,” “suspension,” “school attendance,” or “school</a:t>
            </a:r>
            <a:r>
              <a:rPr lang="en-US" baseline="0" dirty="0" smtClean="0"/>
              <a:t> connectedness,” these websites will show up:</a:t>
            </a:r>
          </a:p>
          <a:p>
            <a:r>
              <a:rPr lang="en-US" dirty="0" smtClean="0"/>
              <a:t>U.S.</a:t>
            </a:r>
            <a:r>
              <a:rPr lang="en-US" baseline="0" dirty="0" smtClean="0"/>
              <a:t> Dept. of Ed. Office of Civil Rights</a:t>
            </a:r>
          </a:p>
          <a:p>
            <a:r>
              <a:rPr lang="en-US" baseline="0" dirty="0" smtClean="0"/>
              <a:t>UCLA’s Civil Rights Project</a:t>
            </a:r>
          </a:p>
          <a:p>
            <a:r>
              <a:rPr lang="en-US" baseline="0" dirty="0" smtClean="0"/>
              <a:t>National School Boards Association</a:t>
            </a:r>
          </a:p>
          <a:p>
            <a:r>
              <a:rPr lang="en-US" baseline="0" dirty="0" smtClean="0"/>
              <a:t>United States Commission on Civil Rights</a:t>
            </a:r>
          </a:p>
          <a:p>
            <a:r>
              <a:rPr lang="en-US" baseline="0" dirty="0" smtClean="0"/>
              <a:t>Juvenile Justice Information Exchange</a:t>
            </a:r>
          </a:p>
          <a:p>
            <a:r>
              <a:rPr lang="en-US" baseline="0" dirty="0" smtClean="0"/>
              <a:t>Georgia Appleseed Center for Law &amp; Justice</a:t>
            </a:r>
          </a:p>
          <a:p>
            <a:r>
              <a:rPr lang="en-US" baseline="0" dirty="0" smtClean="0"/>
              <a:t>Centers for Disease Control and Prevention</a:t>
            </a:r>
          </a:p>
          <a:p>
            <a:r>
              <a:rPr lang="en-US" baseline="0" dirty="0" smtClean="0"/>
              <a:t>National School Climate Center</a:t>
            </a:r>
          </a:p>
          <a:p>
            <a:r>
              <a:rPr lang="en-US" baseline="0" dirty="0" smtClean="0"/>
              <a:t>The Council of State Governments Justice Center</a:t>
            </a:r>
          </a:p>
          <a:p>
            <a:r>
              <a:rPr lang="en-US" baseline="0" dirty="0" smtClean="0"/>
              <a:t>And many, many others….</a:t>
            </a:r>
          </a:p>
          <a:p>
            <a:r>
              <a:rPr lang="en-US" baseline="0" dirty="0" smtClean="0"/>
              <a:t>THEY are looking at your data.  </a:t>
            </a:r>
            <a:r>
              <a:rPr lang="en-US" b="1" baseline="0" dirty="0" smtClean="0"/>
              <a:t>Are YOU aware of your data?  What is your response?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3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77A24-EB28-4234-8626-BE63BC56F7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14091"/>
          <a:stretch/>
        </p:blipFill>
        <p:spPr>
          <a:xfrm flipH="1">
            <a:off x="0" y="0"/>
            <a:ext cx="9144000" cy="40147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057400"/>
            <a:ext cx="9144000" cy="1981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554"/>
            <a:ext cx="7391400" cy="35994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990600"/>
            <a:ext cx="86868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114800"/>
            <a:ext cx="4191000" cy="1981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95400"/>
            <a:ext cx="70104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2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1864" y="120126"/>
            <a:ext cx="2057400" cy="5290073"/>
          </a:xfrm>
        </p:spPr>
        <p:txBody>
          <a:bodyPr vert="eaVer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20126"/>
            <a:ext cx="655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6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22814"/>
          <a:stretch/>
        </p:blipFill>
        <p:spPr>
          <a:xfrm flipH="1">
            <a:off x="0" y="0"/>
            <a:ext cx="9144000" cy="3429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47800"/>
            <a:ext cx="9144000" cy="1981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0985"/>
            <a:ext cx="86868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505200"/>
            <a:ext cx="4343400" cy="129578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1"/>
          <a:stretch/>
        </p:blipFill>
        <p:spPr>
          <a:xfrm>
            <a:off x="4495800" y="1759754"/>
            <a:ext cx="4648200" cy="311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19432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59194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9432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9194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9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487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0487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52537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nimated clouds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0000"/>
          </a:blip>
          <a:srcRect l="4494" t="26120" r="4720" b="62105"/>
          <a:stretch/>
        </p:blipFill>
        <p:spPr>
          <a:xfrm flipH="1">
            <a:off x="0" y="6067313"/>
            <a:ext cx="9144000" cy="79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5215549"/>
            <a:ext cx="2133600" cy="161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43794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25011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00467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7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ed clouds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10000"/>
          </a:blip>
          <a:srcRect l="4494" t="26120" r="4720" b="55296"/>
          <a:stretch/>
        </p:blipFill>
        <p:spPr>
          <a:xfrm flipH="1">
            <a:off x="0" y="0"/>
            <a:ext cx="9144000" cy="124788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68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8FAA-2B4D-4D0F-A1F0-EEB2E56ED74D}" type="datetimeFigureOut">
              <a:rPr lang="en-US" smtClean="0"/>
              <a:t>11/7/2014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3C31-284E-4DC4-829E-29D2DA6697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4"/>
          <a:stretch/>
        </p:blipFill>
        <p:spPr>
          <a:xfrm>
            <a:off x="7010400" y="464761"/>
            <a:ext cx="2133600" cy="16182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9801"/>
            <a:ext cx="701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doe.org/Curriculum-Instruction-and-Assessment/Special-Education-Services/Pages/Positive-Behavioral-Interventions-and-Support.aspx" TargetMode="External"/><Relationship Id="rId2" Type="http://schemas.openxmlformats.org/officeDocument/2006/relationships/hyperlink" Target="http://www.pbis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mechols@csraresa.org" TargetMode="External"/><Relationship Id="rId3" Type="http://schemas.openxmlformats.org/officeDocument/2006/relationships/hyperlink" Target="http://www.gaappleseed.org/" TargetMode="External"/><Relationship Id="rId7" Type="http://schemas.openxmlformats.org/officeDocument/2006/relationships/hyperlink" Target="http://www.pbis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schoolclimate.org/" TargetMode="External"/><Relationship Id="rId5" Type="http://schemas.openxmlformats.org/officeDocument/2006/relationships/hyperlink" Target="http://www.gadoe.org/" TargetMode="External"/><Relationship Id="rId4" Type="http://schemas.openxmlformats.org/officeDocument/2006/relationships/hyperlink" Target="https://gaawards.gosa.ga.gov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crdata.ed.go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hooldisciplinedata.org/" TargetMode="External"/><Relationship Id="rId4" Type="http://schemas.openxmlformats.org/officeDocument/2006/relationships/hyperlink" Target="http://www.gaappleseed.org/toolki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School Climate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429000"/>
            <a:ext cx="4419600" cy="1905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600" dirty="0" smtClean="0"/>
              <a:t>What is it?</a:t>
            </a:r>
          </a:p>
          <a:p>
            <a:pPr algn="ctr"/>
            <a:r>
              <a:rPr lang="en-US" sz="3600" dirty="0"/>
              <a:t>Who cares</a:t>
            </a:r>
            <a:r>
              <a:rPr lang="en-US" sz="3600" dirty="0" smtClean="0"/>
              <a:t>?</a:t>
            </a:r>
          </a:p>
          <a:p>
            <a:pPr algn="ctr"/>
            <a:r>
              <a:rPr lang="en-US" sz="3600" dirty="0" smtClean="0"/>
              <a:t>How is it measured?</a:t>
            </a:r>
          </a:p>
          <a:p>
            <a:pPr algn="ctr"/>
            <a:r>
              <a:rPr lang="en-US" sz="3600" dirty="0" smtClean="0"/>
              <a:t>What is the link to PBIS?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085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53000"/>
            <a:ext cx="8686800" cy="1210060"/>
          </a:xfrm>
        </p:spPr>
        <p:txBody>
          <a:bodyPr/>
          <a:lstStyle/>
          <a:p>
            <a:r>
              <a:rPr lang="en-US" dirty="0" smtClean="0"/>
              <a:t>U.S. Department of Education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Dear Colleague guidance letter on School Climate and Discipline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January 8, 2014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3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Disproportionality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572000"/>
          </a:xfrm>
        </p:spPr>
        <p:txBody>
          <a:bodyPr/>
          <a:lstStyle/>
          <a:p>
            <a:r>
              <a:rPr lang="en-US" dirty="0" smtClean="0"/>
              <a:t>Students of color and students with disabilities are disproportionately impacted by suspensions and expulsions.</a:t>
            </a:r>
          </a:p>
          <a:p>
            <a:pPr lvl="1"/>
            <a:r>
              <a:rPr lang="en-US" dirty="0" smtClean="0"/>
              <a:t>African-American students without disabilities are more than three times as likely as their white peers without disabilities to be suspended or expelled.</a:t>
            </a:r>
          </a:p>
          <a:p>
            <a:pPr lvl="1"/>
            <a:r>
              <a:rPr lang="en-US" dirty="0" smtClean="0"/>
              <a:t>One study found that 95% of out-of-school suspensions were for nonviolent, minor disruptions such as tardiness or disrespect.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8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5486399"/>
            <a:ext cx="5829300" cy="533401"/>
          </a:xfrm>
        </p:spPr>
        <p:txBody>
          <a:bodyPr/>
          <a:lstStyle/>
          <a:p>
            <a:r>
              <a:rPr lang="en-US" dirty="0" smtClean="0"/>
              <a:t>Source:  U.S. Dept. of Education’s Civil Rights Data Collection:  Data Snapshot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" b="446"/>
          <a:stretch>
            <a:fillRect/>
          </a:stretch>
        </p:blipFill>
        <p:spPr bwMode="auto">
          <a:xfrm>
            <a:off x="1143000" y="250116"/>
            <a:ext cx="6676912" cy="500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otched Right Arrow 8"/>
          <p:cNvSpPr/>
          <p:nvPr/>
        </p:nvSpPr>
        <p:spPr>
          <a:xfrm>
            <a:off x="685800" y="4191000"/>
            <a:ext cx="838200" cy="381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1127438">
            <a:off x="4428953" y="4156125"/>
            <a:ext cx="498341" cy="31692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rot="9467045">
            <a:off x="7367991" y="4092714"/>
            <a:ext cx="537022" cy="35750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6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r="1244"/>
          <a:stretch>
            <a:fillRect/>
          </a:stretch>
        </p:blipFill>
        <p:spPr bwMode="auto">
          <a:xfrm>
            <a:off x="1143000" y="250116"/>
            <a:ext cx="6858000" cy="500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otched Right Arrow 5"/>
          <p:cNvSpPr/>
          <p:nvPr/>
        </p:nvSpPr>
        <p:spPr>
          <a:xfrm>
            <a:off x="609600" y="4191000"/>
            <a:ext cx="889000" cy="533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otched Right Arrow 6"/>
          <p:cNvSpPr/>
          <p:nvPr/>
        </p:nvSpPr>
        <p:spPr>
          <a:xfrm rot="1212767">
            <a:off x="4799371" y="4186723"/>
            <a:ext cx="518005" cy="37726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 rot="8912304">
            <a:off x="7597397" y="4126911"/>
            <a:ext cx="579624" cy="36864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7300" y="5564088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 U.S. Dept. of Education’s Civil Rights Data Collection:  Data Snapshot</a:t>
            </a:r>
          </a:p>
        </p:txBody>
      </p:sp>
    </p:spTree>
    <p:extLst>
      <p:ext uri="{BB962C8B-B14F-4D97-AF65-F5344CB8AC3E}">
        <p14:creationId xmlns:p14="http://schemas.microsoft.com/office/powerpoint/2010/main" val="236463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7543800" cy="1143000"/>
          </a:xfrm>
        </p:spPr>
        <p:txBody>
          <a:bodyPr>
            <a:normAutofit/>
          </a:bodyPr>
          <a:lstStyle/>
          <a:p>
            <a:r>
              <a:rPr lang="en-US" dirty="0"/>
              <a:t>Costs of Suspension/Expulsion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Often unsupervised</a:t>
            </a:r>
          </a:p>
          <a:p>
            <a:r>
              <a:rPr lang="en-US" dirty="0"/>
              <a:t>Fail to benefit from great teaching </a:t>
            </a:r>
          </a:p>
          <a:p>
            <a:r>
              <a:rPr lang="en-US" dirty="0"/>
              <a:t>Fail to receive positive peer interactions and adult mentorship offered in schools</a:t>
            </a:r>
          </a:p>
          <a:p>
            <a:r>
              <a:rPr lang="en-US" dirty="0"/>
              <a:t>Often fail to develop the skills and strategies needed to improve their behavior to avoid future problems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Less likely to graduate on time</a:t>
            </a:r>
          </a:p>
          <a:p>
            <a:r>
              <a:rPr lang="en-US" dirty="0"/>
              <a:t>More likely to be suspended </a:t>
            </a:r>
            <a:r>
              <a:rPr lang="en-US" dirty="0" smtClean="0"/>
              <a:t>again</a:t>
            </a:r>
          </a:p>
          <a:p>
            <a:r>
              <a:rPr lang="en-US" dirty="0" smtClean="0"/>
              <a:t>More likely to repeat </a:t>
            </a:r>
            <a:r>
              <a:rPr lang="en-US" dirty="0"/>
              <a:t>a </a:t>
            </a:r>
            <a:r>
              <a:rPr lang="en-US" dirty="0" smtClean="0"/>
              <a:t>grade</a:t>
            </a:r>
          </a:p>
          <a:p>
            <a:r>
              <a:rPr lang="en-US" dirty="0" smtClean="0"/>
              <a:t>More likely to drop out</a:t>
            </a:r>
          </a:p>
          <a:p>
            <a:r>
              <a:rPr lang="en-US" dirty="0" smtClean="0"/>
              <a:t>More likely to </a:t>
            </a:r>
            <a:r>
              <a:rPr lang="en-US" dirty="0"/>
              <a:t>become involved in the juvenile justice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67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\Downloads\20140825_115722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3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Called to Reexamine School Discipline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</a:t>
            </a:r>
            <a:r>
              <a:rPr lang="en-US" b="1" dirty="0" smtClean="0"/>
              <a:t>deliberate steps to create positive school climates </a:t>
            </a:r>
            <a:r>
              <a:rPr lang="en-US" dirty="0" smtClean="0"/>
              <a:t>that can help prevent and change inappropriate behaviors.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Ensure that </a:t>
            </a:r>
            <a:r>
              <a:rPr lang="en-US" b="1" dirty="0" smtClean="0"/>
              <a:t>clear, appropriate, and consistent expectations and consequences </a:t>
            </a:r>
            <a:r>
              <a:rPr lang="en-US" dirty="0" smtClean="0"/>
              <a:t>are in place to prevent and address misbehavior.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civil rights obligations and strive to </a:t>
            </a:r>
            <a:r>
              <a:rPr lang="en-US" b="1" dirty="0" smtClean="0"/>
              <a:t>ensure fairness and equity</a:t>
            </a:r>
            <a:r>
              <a:rPr lang="en-US" dirty="0" smtClean="0"/>
              <a:t> for all students by evaluating the impact of discipline policies and practices by </a:t>
            </a:r>
            <a:r>
              <a:rPr lang="en-US" b="1" dirty="0" smtClean="0"/>
              <a:t>analyzing data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Where do we Stand?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1327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CSRA Data:  OSS</a:t>
            </a:r>
            <a:endParaRPr lang="en-US" i="1" dirty="0"/>
          </a:p>
        </p:txBody>
      </p:sp>
      <p:graphicFrame>
        <p:nvGraphicFramePr>
          <p:cNvPr id="5" name="Content Placeholder 4" title="System-Level Yearly OSS Rat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405975"/>
              </p:ext>
            </p:extLst>
          </p:nvPr>
        </p:nvGraphicFramePr>
        <p:xfrm>
          <a:off x="228600" y="167640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629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CSRA Data</a:t>
            </a:r>
            <a:r>
              <a:rPr lang="en-US" dirty="0" smtClean="0"/>
              <a:t>:  </a:t>
            </a:r>
            <a:r>
              <a:rPr lang="en-US" i="1" dirty="0" smtClean="0"/>
              <a:t>Attendance</a:t>
            </a:r>
            <a:endParaRPr lang="en-US" i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641454"/>
              </p:ext>
            </p:extLst>
          </p:nvPr>
        </p:nvGraphicFramePr>
        <p:xfrm>
          <a:off x="228600" y="1447800"/>
          <a:ext cx="8686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6050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29200"/>
            <a:ext cx="8686800" cy="1295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is school climate exactly?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83234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 moment to look at your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27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School Climate in Georgia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276599"/>
            <a:ext cx="4343400" cy="1295401"/>
          </a:xfrm>
        </p:spPr>
        <p:txBody>
          <a:bodyPr>
            <a:normAutofit fontScale="62500" lnSpcReduction="20000"/>
          </a:bodyPr>
          <a:lstStyle/>
          <a:p>
            <a:r>
              <a:rPr lang="en-US" sz="5800" dirty="0" smtClean="0"/>
              <a:t>CCRPI:  </a:t>
            </a:r>
          </a:p>
          <a:p>
            <a:r>
              <a:rPr lang="en-US" sz="4000" dirty="0" smtClean="0"/>
              <a:t>College and Career Ready Performance Index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3453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CCRPI</a:t>
            </a:r>
            <a:endParaRPr lang="en-US" sz="6000" dirty="0"/>
          </a:p>
        </p:txBody>
      </p:sp>
      <p:pic>
        <p:nvPicPr>
          <p:cNvPr id="4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9" t="13783" r="5615" b="14378"/>
          <a:stretch>
            <a:fillRect/>
          </a:stretch>
        </p:blipFill>
        <p:spPr bwMode="auto">
          <a:xfrm>
            <a:off x="454486" y="1524000"/>
            <a:ext cx="8235027" cy="4953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Notched Right Arrow 4"/>
          <p:cNvSpPr/>
          <p:nvPr/>
        </p:nvSpPr>
        <p:spPr>
          <a:xfrm rot="12376359">
            <a:off x="8197312" y="4798289"/>
            <a:ext cx="838200" cy="685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81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School Climate in Georgia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2578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2400" b="1" dirty="0">
                <a:cs typeface="Times New Roman" pitchFamily="18" charset="0"/>
              </a:rPr>
              <a:t>Georgia Student Health Survey II (GSHS II)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en-US" dirty="0">
                <a:cs typeface="Times New Roman" pitchFamily="18" charset="0"/>
              </a:rPr>
              <a:t>Administered annually to students in grades 6-12</a:t>
            </a:r>
          </a:p>
          <a:p>
            <a:pPr marL="742950" lvl="2" indent="-342900">
              <a:spcBef>
                <a:spcPct val="0"/>
              </a:spcBef>
              <a:defRPr/>
            </a:pPr>
            <a:r>
              <a:rPr lang="en-US" dirty="0">
                <a:cs typeface="Times New Roman" pitchFamily="18" charset="0"/>
              </a:rPr>
              <a:t>Grades 3-5 added in school year 2013-2014</a:t>
            </a:r>
          </a:p>
          <a:p>
            <a:pPr>
              <a:spcBef>
                <a:spcPct val="0"/>
              </a:spcBef>
              <a:defRPr/>
            </a:pPr>
            <a:endParaRPr lang="en-US" sz="2400" b="1" dirty="0">
              <a:cs typeface="Times New Roman" pitchFamily="18" charset="0"/>
            </a:endParaRPr>
          </a:p>
          <a:p>
            <a:pPr marL="57150" indent="0">
              <a:spcBef>
                <a:spcPct val="0"/>
              </a:spcBef>
              <a:buNone/>
              <a:defRPr/>
            </a:pPr>
            <a:r>
              <a:rPr lang="en-US" sz="2400" b="1" dirty="0">
                <a:cs typeface="Times New Roman" pitchFamily="18" charset="0"/>
              </a:rPr>
              <a:t>Georgia School Personnel Survey (GSPS)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itchFamily="18" charset="0"/>
              </a:rPr>
              <a:t>Administered annually to teachers, staff and administrators</a:t>
            </a:r>
          </a:p>
          <a:p>
            <a:pPr lvl="1">
              <a:spcBef>
                <a:spcPct val="0"/>
              </a:spcBef>
              <a:defRPr/>
            </a:pPr>
            <a:endParaRPr lang="en-US" sz="2400" dirty="0">
              <a:cs typeface="Times New Roman" pitchFamily="18" charset="0"/>
            </a:endParaRPr>
          </a:p>
          <a:p>
            <a:pPr marL="57150" indent="0">
              <a:spcBef>
                <a:spcPct val="0"/>
              </a:spcBef>
              <a:buNone/>
              <a:defRPr/>
            </a:pPr>
            <a:r>
              <a:rPr lang="en-US" sz="2400" b="1" dirty="0">
                <a:cs typeface="Times New Roman" pitchFamily="18" charset="0"/>
              </a:rPr>
              <a:t>Georgia Parent Survey </a:t>
            </a:r>
            <a:endParaRPr lang="en-US" sz="2400" dirty="0">
              <a:cs typeface="Times New Roman" pitchFamily="18" charset="0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cs typeface="Times New Roman" pitchFamily="18" charset="0"/>
              </a:rPr>
              <a:t>Administered annually to parents online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400" b="1" dirty="0">
                <a:cs typeface="Times New Roman" pitchFamily="18" charset="0"/>
              </a:rPr>
              <a:t> School Climate Star Rating </a:t>
            </a:r>
          </a:p>
          <a:p>
            <a:pPr lvl="1">
              <a:spcBef>
                <a:spcPct val="0"/>
              </a:spcBef>
              <a:defRPr/>
            </a:pPr>
            <a:r>
              <a:rPr lang="en-US" sz="2400" dirty="0">
                <a:cs typeface="Times New Roman" pitchFamily="18" charset="0"/>
              </a:rPr>
              <a:t>Part of Georgia’s new accountability system – </a:t>
            </a:r>
            <a:r>
              <a:rPr lang="en-US" sz="2400" i="1" dirty="0">
                <a:cs typeface="Times New Roman" pitchFamily="18" charset="0"/>
              </a:rPr>
              <a:t>College and Career Ready Performance Index</a:t>
            </a:r>
            <a:r>
              <a:rPr lang="en-US" sz="2400" dirty="0">
                <a:cs typeface="Times New Roman" pitchFamily="18" charset="0"/>
              </a:rPr>
              <a:t> (CCRPI)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34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96573533"/>
              </p:ext>
            </p:extLst>
          </p:nvPr>
        </p:nvGraphicFramePr>
        <p:xfrm>
          <a:off x="990600" y="1752600"/>
          <a:ext cx="6858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School Climate Star Rating 1-5 </a:t>
            </a:r>
          </a:p>
        </p:txBody>
      </p:sp>
    </p:spTree>
    <p:extLst>
      <p:ext uri="{BB962C8B-B14F-4D97-AF65-F5344CB8AC3E}">
        <p14:creationId xmlns:p14="http://schemas.microsoft.com/office/powerpoint/2010/main" val="3139384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>
                <a:latin typeface="Calibri" panose="020F0502020204030204" pitchFamily="34" charset="0"/>
                <a:cs typeface="Times New Roman" pitchFamily="18" charset="0"/>
              </a:rPr>
              <a:t>Unsafe School Choice Option (USCO)</a:t>
            </a:r>
            <a:endParaRPr lang="en-US" sz="2800" b="1" u="sng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“Persistently Dangerous Schools” will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lose two stars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on School Climate Star Rating.</a:t>
            </a: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Schools with felony USCO incidents (i.e. Aggravated Battery, Armed Robbery, Rape, etc.) will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lose one star</a:t>
            </a:r>
            <a:r>
              <a:rPr lang="en-US" sz="1800" dirty="0" smtClean="0"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457200" lvl="1" indent="0">
              <a:buNone/>
              <a:defRPr/>
            </a:pPr>
            <a:endParaRPr lang="en-US" sz="800" dirty="0">
              <a:latin typeface="Calibri" panose="020F0502020204030204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latin typeface="Calibri" panose="020F0502020204030204" pitchFamily="34" charset="0"/>
                <a:cs typeface="Times New Roman" pitchFamily="18" charset="0"/>
              </a:rPr>
              <a:t>Disciplinary Disproportionality</a:t>
            </a:r>
            <a:endParaRPr lang="en-US" sz="2800" b="1" u="sng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Schools will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lose one star </a:t>
            </a: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for disciplinary disproportionality</a:t>
            </a:r>
            <a:r>
              <a:rPr lang="en-US" sz="1800" dirty="0" smtClean="0">
                <a:latin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Suspension risk includes: OSS, Expulsion, and Assignment to Alternative </a:t>
            </a:r>
            <a:r>
              <a:rPr lang="en-US" sz="1800" dirty="0" smtClean="0">
                <a:latin typeface="Calibri" panose="020F0502020204030204" pitchFamily="34" charset="0"/>
                <a:cs typeface="Times New Roman" pitchFamily="18" charset="0"/>
              </a:rPr>
              <a:t>Schools</a:t>
            </a:r>
            <a:endParaRPr lang="en-US" sz="1800" dirty="0">
              <a:latin typeface="Calibri" panose="020F0502020204030204" pitchFamily="34" charset="0"/>
              <a:cs typeface="Times New Roman" pitchFamily="18" charset="0"/>
            </a:endParaRP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Program Services examine the risk of being suspended between Students with Disabilities (SWD), English Language Learner (ELL), and Economically Disadvantaged compared to their non-service reference group.</a:t>
            </a:r>
          </a:p>
          <a:p>
            <a:pPr lvl="1">
              <a:defRPr/>
            </a:pPr>
            <a:r>
              <a:rPr lang="en-US" sz="1800" dirty="0">
                <a:latin typeface="Calibri" panose="020F0502020204030204" pitchFamily="34" charset="0"/>
                <a:cs typeface="Times New Roman" pitchFamily="18" charset="0"/>
              </a:rPr>
              <a:t>Race/Ethnicity examines the risk each subgroup compared to all other  students.</a:t>
            </a:r>
          </a:p>
          <a:p>
            <a:pPr lvl="1"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Need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two (2) consecutive years per subgroup for disproportionality “penalty” </a:t>
            </a:r>
          </a:p>
        </p:txBody>
      </p:sp>
    </p:spTree>
    <p:extLst>
      <p:ext uri="{BB962C8B-B14F-4D97-AF65-F5344CB8AC3E}">
        <p14:creationId xmlns:p14="http://schemas.microsoft.com/office/powerpoint/2010/main" val="2610540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267200"/>
          </a:xfrm>
        </p:spPr>
        <p:txBody>
          <a:bodyPr/>
          <a:lstStyle/>
          <a:p>
            <a:r>
              <a:rPr lang="en-US" altLang="en-US" sz="2800" b="1" dirty="0">
                <a:cs typeface="Times New Roman" pitchFamily="18" charset="0"/>
              </a:rPr>
              <a:t>Research/Evidence-based </a:t>
            </a:r>
            <a:r>
              <a:rPr lang="en-US" altLang="en-US" sz="2800" b="1" dirty="0" smtClean="0">
                <a:cs typeface="Times New Roman" pitchFamily="18" charset="0"/>
              </a:rPr>
              <a:t>Programs/Practices</a:t>
            </a:r>
          </a:p>
          <a:p>
            <a:pPr marL="0" indent="0">
              <a:buNone/>
            </a:pPr>
            <a:endParaRPr lang="en-US" altLang="en-US" sz="800" b="1" dirty="0">
              <a:cs typeface="Times New Roman" pitchFamily="18" charset="0"/>
            </a:endParaRPr>
          </a:p>
          <a:p>
            <a:pPr lvl="1"/>
            <a:r>
              <a:rPr lang="en-US" altLang="en-US" sz="2400" dirty="0">
                <a:cs typeface="Times New Roman" pitchFamily="18" charset="0"/>
              </a:rPr>
              <a:t>Schools can earn </a:t>
            </a:r>
            <a:r>
              <a:rPr lang="en-US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up to </a:t>
            </a:r>
            <a:r>
              <a:rPr lang="en-US" altLang="en-US" sz="2400" b="1" u="sng" dirty="0" smtClean="0">
                <a:solidFill>
                  <a:srgbClr val="FF0000"/>
                </a:solidFill>
                <a:cs typeface="Times New Roman" pitchFamily="18" charset="0"/>
              </a:rPr>
              <a:t>five</a:t>
            </a:r>
            <a:r>
              <a:rPr lang="en-US" alt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 additional 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points </a:t>
            </a:r>
            <a:r>
              <a:rPr lang="en-US" altLang="en-US" sz="2400" dirty="0">
                <a:cs typeface="Times New Roman" pitchFamily="18" charset="0"/>
              </a:rPr>
              <a:t>on their School Climate Star Rating if they are implementing an evidence/research-based program or practice with fidelity</a:t>
            </a:r>
            <a:r>
              <a:rPr lang="en-US" altLang="en-US" sz="2400" dirty="0" smtClean="0">
                <a:cs typeface="Times New Roman" pitchFamily="18" charset="0"/>
              </a:rPr>
              <a:t>.</a:t>
            </a:r>
          </a:p>
          <a:p>
            <a:pPr marL="457200" lvl="1" indent="0">
              <a:buNone/>
            </a:pPr>
            <a:endParaRPr lang="en-US" altLang="en-US" sz="1000" dirty="0">
              <a:cs typeface="Times New Roman" pitchFamily="18" charset="0"/>
            </a:endParaRPr>
          </a:p>
          <a:p>
            <a:pPr lvl="1"/>
            <a:r>
              <a:rPr lang="en-US" altLang="en-US" sz="2400" dirty="0">
                <a:cs typeface="Times New Roman" pitchFamily="18" charset="0"/>
              </a:rPr>
              <a:t>Example includes but is not limited to Positive Behavioral Interventions and Supports (PBIS).</a:t>
            </a:r>
            <a:endParaRPr lang="en-US" altLang="en-US" sz="2400" b="1" dirty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50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Behavior Interventions &amp; Supports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1"/>
                </a:solidFill>
              </a:rPr>
              <a:t>PBIS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80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PBIS Info…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://www.pbis.org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www.gadoe.org/Curriculum-Instruction-and-Assessment/Special-Education-Services/Pages/Positive-Behavioral-Interventions-and-Support.aspx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7082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PBIS = Framework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495800"/>
          </a:xfrm>
        </p:spPr>
        <p:txBody>
          <a:bodyPr/>
          <a:lstStyle/>
          <a:p>
            <a:r>
              <a:rPr lang="en-US" sz="3600" dirty="0"/>
              <a:t>R</a:t>
            </a:r>
            <a:r>
              <a:rPr lang="en-US" sz="3600" dirty="0" smtClean="0"/>
              <a:t>educe disciplinary incidents </a:t>
            </a:r>
            <a:endParaRPr lang="en-US" sz="3600" dirty="0"/>
          </a:p>
          <a:p>
            <a:r>
              <a:rPr lang="en-US" sz="3600" dirty="0" smtClean="0"/>
              <a:t>Increase sense of safety </a:t>
            </a:r>
            <a:endParaRPr lang="en-US" sz="3600" dirty="0"/>
          </a:p>
          <a:p>
            <a:r>
              <a:rPr lang="en-US" sz="3600" dirty="0" smtClean="0"/>
              <a:t>Improve school climate</a:t>
            </a:r>
          </a:p>
          <a:p>
            <a:r>
              <a:rPr lang="en-US" sz="3600" dirty="0"/>
              <a:t>S</a:t>
            </a:r>
            <a:r>
              <a:rPr lang="en-US" sz="3600" dirty="0" smtClean="0"/>
              <a:t>upport improved academic outcomes for all students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4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3058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“</a:t>
            </a:r>
            <a:r>
              <a:rPr lang="en-US" sz="4800" b="1" dirty="0" smtClean="0"/>
              <a:t>School Climate </a:t>
            </a:r>
            <a:r>
              <a:rPr lang="en-US" sz="4800" dirty="0" smtClean="0"/>
              <a:t>refers to the quality and character of school life.”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b="1" dirty="0" smtClean="0"/>
              <a:t>~National School Climate Center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2579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PBIS is not…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86800" cy="4343400"/>
          </a:xfrm>
        </p:spPr>
        <p:txBody>
          <a:bodyPr>
            <a:normAutofit/>
          </a:bodyPr>
          <a:lstStyle/>
          <a:p>
            <a:r>
              <a:rPr lang="en-US" sz="4400" dirty="0"/>
              <a:t>A</a:t>
            </a:r>
            <a:r>
              <a:rPr lang="en-US" sz="4400" dirty="0" smtClean="0"/>
              <a:t> </a:t>
            </a:r>
            <a:r>
              <a:rPr lang="en-US" sz="4400" dirty="0"/>
              <a:t>packaged </a:t>
            </a:r>
            <a:r>
              <a:rPr lang="en-US" sz="4400" dirty="0" smtClean="0"/>
              <a:t>curriculum </a:t>
            </a:r>
            <a:endParaRPr lang="en-US" sz="4400" dirty="0"/>
          </a:p>
          <a:p>
            <a:r>
              <a:rPr lang="en-US" sz="4400" dirty="0" smtClean="0"/>
              <a:t>A scripted intervention</a:t>
            </a:r>
          </a:p>
          <a:p>
            <a:r>
              <a:rPr lang="en-US" sz="4400" dirty="0" smtClean="0"/>
              <a:t>A </a:t>
            </a:r>
            <a:r>
              <a:rPr lang="en-US" sz="4400" dirty="0" err="1" smtClean="0"/>
              <a:t>manualized</a:t>
            </a:r>
            <a:r>
              <a:rPr lang="en-US" sz="4400" dirty="0" smtClean="0"/>
              <a:t> strategy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6476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7391400" cy="1143000"/>
          </a:xfrm>
        </p:spPr>
        <p:txBody>
          <a:bodyPr/>
          <a:lstStyle/>
          <a:p>
            <a:r>
              <a:rPr lang="en-US" dirty="0" smtClean="0"/>
              <a:t>Traditional Discipline vs. PBIS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4268788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Traditional </a:t>
            </a:r>
            <a:r>
              <a:rPr lang="en-US" sz="2000" dirty="0" smtClean="0"/>
              <a:t>(reactive)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2209800"/>
            <a:ext cx="4343400" cy="46482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Reactive/consequence </a:t>
            </a:r>
            <a:r>
              <a:rPr lang="en-US" sz="2200" dirty="0"/>
              <a:t>s</a:t>
            </a:r>
            <a:r>
              <a:rPr lang="en-US" sz="2200" dirty="0" smtClean="0"/>
              <a:t>trategies</a:t>
            </a:r>
          </a:p>
          <a:p>
            <a:r>
              <a:rPr lang="en-US" sz="2200" dirty="0" smtClean="0"/>
              <a:t>Expansion of zero-tolerance policies</a:t>
            </a:r>
          </a:p>
          <a:p>
            <a:r>
              <a:rPr lang="en-US" sz="2200" dirty="0" smtClean="0"/>
              <a:t>Restrictive and segregated settings</a:t>
            </a:r>
          </a:p>
          <a:p>
            <a:r>
              <a:rPr lang="en-US" sz="2200" dirty="0" smtClean="0"/>
              <a:t>Funding more School Safety Officers</a:t>
            </a:r>
          </a:p>
          <a:p>
            <a:r>
              <a:rPr lang="en-US" sz="2200" dirty="0" smtClean="0"/>
              <a:t>Installing more security cameras</a:t>
            </a:r>
          </a:p>
          <a:p>
            <a:r>
              <a:rPr lang="en-US" sz="2200" dirty="0" smtClean="0"/>
              <a:t>Self-defense training for educators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1" y="1447800"/>
            <a:ext cx="44196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PBIS </a:t>
            </a:r>
            <a:r>
              <a:rPr lang="en-US" sz="2000" dirty="0" smtClean="0"/>
              <a:t>(proactive)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9" y="2133600"/>
            <a:ext cx="4419601" cy="4572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Evidence-based/research-based</a:t>
            </a:r>
          </a:p>
          <a:p>
            <a:r>
              <a:rPr lang="en-US" sz="2200" dirty="0" smtClean="0"/>
              <a:t>Changes the environment (adult behavior)</a:t>
            </a:r>
          </a:p>
          <a:p>
            <a:r>
              <a:rPr lang="en-US" sz="2200" dirty="0" smtClean="0"/>
              <a:t>Additional supports for staff and students become “built-in”</a:t>
            </a:r>
          </a:p>
          <a:p>
            <a:r>
              <a:rPr lang="en-US" sz="2200" dirty="0" smtClean="0"/>
              <a:t>All school-wide discipline decisions are data-driven</a:t>
            </a:r>
          </a:p>
          <a:p>
            <a:r>
              <a:rPr lang="en-US" sz="2200" dirty="0" smtClean="0"/>
              <a:t>Team approach to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368422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Elements of PBIS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PBIS Team-Administrative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Clear Expectations &amp; Rules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Lesson Plans for Teaching Behavior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Entry &amp;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Acknowledgement/Recognition Program (Feedback)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Effective Discipline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Faculty Commitment, Participation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Implementation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Classroom PBIS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872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310563" cy="9286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Experimental Research on SWPBIS</a:t>
            </a:r>
          </a:p>
        </p:txBody>
      </p:sp>
      <p:sp>
        <p:nvSpPr>
          <p:cNvPr id="10243" name="Content Placeholder 3"/>
          <p:cNvSpPr>
            <a:spLocks noGrp="1"/>
          </p:cNvSpPr>
          <p:nvPr>
            <p:ph idx="1"/>
          </p:nvPr>
        </p:nvSpPr>
        <p:spPr>
          <a:xfrm>
            <a:off x="309563" y="1447800"/>
            <a:ext cx="8534400" cy="5029200"/>
          </a:xfrm>
        </p:spPr>
        <p:txBody>
          <a:bodyPr>
            <a:normAutofit fontScale="92500" lnSpcReduction="10000"/>
          </a:bodyPr>
          <a:lstStyle/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/>
              <a:t>Bradshaw, C.P., </a:t>
            </a:r>
            <a:r>
              <a:rPr lang="en-US" sz="1400" dirty="0" err="1" smtClean="0"/>
              <a:t>Koth</a:t>
            </a:r>
            <a:r>
              <a:rPr lang="en-US" sz="1400" dirty="0" smtClean="0"/>
              <a:t>, C.W., Thornton, L.A., &amp; Leaf, P.J. (2009). Altering school climate through school-wide Positive Behavioral Interventions and Supports: Findings from a group-randomized effectiveness trial. </a:t>
            </a:r>
            <a:r>
              <a:rPr lang="en-US" sz="1400" i="1" dirty="0" smtClean="0"/>
              <a:t>Prevention Science, 10</a:t>
            </a:r>
            <a:r>
              <a:rPr lang="en-US" sz="1400" dirty="0" smtClean="0"/>
              <a:t>(2), 100-115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/>
              <a:t>Bradshaw</a:t>
            </a:r>
            <a:r>
              <a:rPr lang="en-US" sz="1400" b="1" dirty="0" smtClean="0"/>
              <a:t>,</a:t>
            </a:r>
            <a:r>
              <a:rPr lang="en-US" sz="1400" dirty="0" smtClean="0"/>
              <a:t> C.P., </a:t>
            </a:r>
            <a:r>
              <a:rPr lang="en-US" sz="1400" dirty="0" err="1" smtClean="0"/>
              <a:t>Koth</a:t>
            </a:r>
            <a:r>
              <a:rPr lang="en-US" sz="1400" dirty="0" smtClean="0"/>
              <a:t>, C.W., </a:t>
            </a:r>
            <a:r>
              <a:rPr lang="en-US" sz="1400" dirty="0" err="1" smtClean="0"/>
              <a:t>Bevans</a:t>
            </a:r>
            <a:r>
              <a:rPr lang="en-US" sz="1400" dirty="0" smtClean="0"/>
              <a:t>, K.B., </a:t>
            </a:r>
            <a:r>
              <a:rPr lang="en-US" sz="1400" dirty="0" err="1" smtClean="0"/>
              <a:t>Ialongo</a:t>
            </a:r>
            <a:r>
              <a:rPr lang="en-US" sz="1400" dirty="0" smtClean="0"/>
              <a:t>, N., &amp; Leaf, P.J. (2008). The impact of school-wide Positive Behavioral Interventions and Supports (PBIS) on the organizational health of elementary schools. </a:t>
            </a:r>
            <a:r>
              <a:rPr lang="en-US" sz="1400" i="1" dirty="0" smtClean="0"/>
              <a:t>School Psychology Quarterly, 23</a:t>
            </a:r>
            <a:r>
              <a:rPr lang="en-US" sz="1400" dirty="0" smtClean="0"/>
              <a:t>(4), 462-473.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/>
              <a:t>Bradshaw, C. P., Mitchell, M. M., &amp; Leaf, P. J. (2010). Examining the effects of School-Wide Positive Behavioral Interventions and Supports on student outcomes: Results from a randomized controlled effectiveness trial in elementary schools. </a:t>
            </a:r>
            <a:r>
              <a:rPr lang="en-US" sz="1400" i="1" dirty="0" smtClean="0"/>
              <a:t>Journal of Positive Behavior Interventions, 12, </a:t>
            </a:r>
            <a:r>
              <a:rPr lang="en-US" sz="1400" dirty="0" smtClean="0"/>
              <a:t>133-148.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/>
              <a:t>Bradshaw, C.P., </a:t>
            </a:r>
            <a:r>
              <a:rPr lang="en-US" sz="1400" dirty="0" err="1" smtClean="0"/>
              <a:t>Reinke</a:t>
            </a:r>
            <a:r>
              <a:rPr lang="en-US" sz="1400" dirty="0" smtClean="0"/>
              <a:t>, W. M., Brown, L. D., </a:t>
            </a:r>
            <a:r>
              <a:rPr lang="en-US" sz="1400" dirty="0" err="1" smtClean="0"/>
              <a:t>Bevans</a:t>
            </a:r>
            <a:r>
              <a:rPr lang="en-US" sz="1400" dirty="0" smtClean="0"/>
              <a:t>, K.B., &amp; Leaf, P.J. (2008). Implementation of school-wide Positive Behavioral Interventions and Supports (PBIS) in elementary schools: Observations from a randomized trial. </a:t>
            </a:r>
            <a:r>
              <a:rPr lang="en-US" sz="1400" i="1" dirty="0" smtClean="0"/>
              <a:t>Education &amp; Treatment of Children, 31, </a:t>
            </a:r>
            <a:r>
              <a:rPr lang="en-US" sz="1400" dirty="0" smtClean="0"/>
              <a:t>1-26.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>
                <a:cs typeface="Arial" charset="0"/>
              </a:rPr>
              <a:t>Bradshaw, C., </a:t>
            </a:r>
            <a:r>
              <a:rPr lang="en-US" sz="1400" dirty="0" err="1" smtClean="0">
                <a:cs typeface="Arial" charset="0"/>
              </a:rPr>
              <a:t>Waasdorp</a:t>
            </a:r>
            <a:r>
              <a:rPr lang="en-US" sz="1400" dirty="0" smtClean="0">
                <a:cs typeface="Arial" charset="0"/>
              </a:rPr>
              <a:t>, T., Leaf. P., (in press).  Effects of School-wide positive behavioral interventions and supports on child behavior problems and adjustment. </a:t>
            </a:r>
            <a:r>
              <a:rPr lang="en-US" sz="1400" i="1" dirty="0" smtClean="0">
                <a:cs typeface="Arial" charset="0"/>
              </a:rPr>
              <a:t>Pediatrics</a:t>
            </a:r>
            <a:r>
              <a:rPr lang="en-US" sz="1400" dirty="0" smtClean="0">
                <a:cs typeface="Arial" charset="0"/>
              </a:rPr>
              <a:t>.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/>
              <a:t>Horner, R., </a:t>
            </a:r>
            <a:r>
              <a:rPr lang="en-US" sz="1400" dirty="0" err="1" smtClean="0"/>
              <a:t>Sugai</a:t>
            </a:r>
            <a:r>
              <a:rPr lang="en-US" sz="1400" dirty="0" smtClean="0"/>
              <a:t>, G., </a:t>
            </a:r>
            <a:r>
              <a:rPr lang="en-US" sz="1400" dirty="0" err="1" smtClean="0"/>
              <a:t>Smolkowski</a:t>
            </a:r>
            <a:r>
              <a:rPr lang="en-US" sz="1400" dirty="0" smtClean="0"/>
              <a:t>, K., </a:t>
            </a:r>
            <a:r>
              <a:rPr lang="en-US" sz="1400" dirty="0" err="1" smtClean="0"/>
              <a:t>Eber</a:t>
            </a:r>
            <a:r>
              <a:rPr lang="en-US" sz="1400" dirty="0" smtClean="0"/>
              <a:t>, L., </a:t>
            </a:r>
            <a:r>
              <a:rPr lang="en-US" sz="1400" dirty="0" err="1" smtClean="0"/>
              <a:t>Nakasato</a:t>
            </a:r>
            <a:r>
              <a:rPr lang="en-US" sz="1400" dirty="0" smtClean="0"/>
              <a:t>, J., Todd, A., &amp; Esperanza, J., (2009). A randomized, wait-list controlled effectiveness trial assessing school-wide positive behavior support in elementary schools. </a:t>
            </a:r>
            <a:r>
              <a:rPr lang="en-US" sz="1400" i="1" dirty="0" smtClean="0"/>
              <a:t>Journal of Positive Behavior Interventions, 11,</a:t>
            </a:r>
            <a:r>
              <a:rPr lang="en-US" sz="1400" dirty="0" smtClean="0"/>
              <a:t> 133-145.</a:t>
            </a:r>
            <a:endParaRPr lang="en-US" sz="1400" dirty="0" smtClean="0">
              <a:cs typeface="Arial" charset="0"/>
            </a:endParaRPr>
          </a:p>
          <a:p>
            <a:pPr marL="454025" indent="-454025" eaLnBrk="1" hangingPunct="1">
              <a:buFont typeface="Arial" charset="0"/>
              <a:buNone/>
              <a:defRPr/>
            </a:pPr>
            <a:r>
              <a:rPr lang="en-US" sz="1400" dirty="0" smtClean="0">
                <a:cs typeface="Arial" charset="0"/>
              </a:rPr>
              <a:t>Horner, R. H., </a:t>
            </a:r>
            <a:r>
              <a:rPr lang="en-US" sz="1400" dirty="0" err="1" smtClean="0">
                <a:cs typeface="Arial" charset="0"/>
              </a:rPr>
              <a:t>Sugai</a:t>
            </a:r>
            <a:r>
              <a:rPr lang="en-US" sz="1400" dirty="0" smtClean="0">
                <a:cs typeface="Arial" charset="0"/>
              </a:rPr>
              <a:t>, G., &amp; Anderson, C. M. (2010). Examining the evidence base for school-wide positive behavior support. </a:t>
            </a:r>
            <a:r>
              <a:rPr lang="en-US" sz="1400" i="1" dirty="0" smtClean="0">
                <a:cs typeface="Arial" charset="0"/>
              </a:rPr>
              <a:t>Focus on Exceptionality, 42</a:t>
            </a:r>
            <a:r>
              <a:rPr lang="en-US" sz="1400" dirty="0" smtClean="0">
                <a:cs typeface="Arial" charset="0"/>
              </a:rPr>
              <a:t>(8), 1-14.</a:t>
            </a:r>
          </a:p>
          <a:p>
            <a:pPr marL="454025" indent="-454025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400" dirty="0" smtClean="0"/>
              <a:t>Ross, S. W., </a:t>
            </a:r>
            <a:r>
              <a:rPr lang="en-US" sz="1400" dirty="0" err="1" smtClean="0"/>
              <a:t>Endrulat</a:t>
            </a:r>
            <a:r>
              <a:rPr lang="en-US" sz="1400" dirty="0" smtClean="0"/>
              <a:t>, N. R., &amp; Horner, R. H.  (2012). Adult outcomes of school-wide positive behavior support. </a:t>
            </a:r>
          </a:p>
          <a:p>
            <a:pPr marL="454025" indent="-454025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400" dirty="0" smtClean="0"/>
              <a:t>            </a:t>
            </a:r>
            <a:r>
              <a:rPr lang="en-US" sz="1400" i="1" dirty="0" smtClean="0"/>
              <a:t>Journal of Positive Behavioral Interventions</a:t>
            </a:r>
            <a:r>
              <a:rPr lang="en-US" sz="1400" dirty="0" smtClean="0"/>
              <a:t>. 14(2) 118-128.</a:t>
            </a:r>
          </a:p>
          <a:p>
            <a:pPr marL="454025" indent="-454025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Waasdorp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T., Bradshaw, C., &amp; Leaf , P., (2012) The Impact of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Schoolwide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Positive Behavioral Interventions and</a:t>
            </a:r>
          </a:p>
          <a:p>
            <a:pPr marL="454025" indent="-454025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Supports on Bullying and Peer Rejection: A Randomized Controlled Effectiveness Trial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Archive of </a:t>
            </a:r>
          </a:p>
          <a:p>
            <a:pPr marL="454025" indent="-454025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         Pediatric Adolescent Medicine.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2012;166(2):149-156 </a:t>
            </a:r>
          </a:p>
          <a:p>
            <a:pPr marL="454025" indent="-454025" eaLnBrk="1" hangingPunct="1">
              <a:buFont typeface="Arial" charset="0"/>
              <a:buNone/>
              <a:defRPr/>
            </a:pPr>
            <a:endParaRPr lang="en-US" sz="1500" dirty="0" smtClean="0">
              <a:cs typeface="Arial" charset="0"/>
            </a:endParaRPr>
          </a:p>
          <a:p>
            <a:pPr marL="454025" indent="-454025" eaLnBrk="1" hangingPunct="1">
              <a:buFont typeface="Arial" charset="0"/>
              <a:buNone/>
              <a:defRPr/>
            </a:pPr>
            <a:endParaRPr lang="en-US" sz="1500" dirty="0" smtClean="0">
              <a:cs typeface="Arial" charset="0"/>
            </a:endParaRPr>
          </a:p>
          <a:p>
            <a:pPr marL="454025" indent="-454025" eaLnBrk="1" hangingPunct="1">
              <a:buFont typeface="Arial" charset="0"/>
              <a:buNone/>
              <a:defRPr/>
            </a:pPr>
            <a:endParaRPr lang="en-US" sz="1800" dirty="0" smtClean="0"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 rot="370274">
            <a:off x="914814" y="1658007"/>
            <a:ext cx="6725674" cy="4623283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SWPBIS Experimentally Related to:</a:t>
            </a:r>
          </a:p>
          <a:p>
            <a:pPr algn="ctr" defTabSz="914099">
              <a:defRPr/>
            </a:pPr>
            <a:endParaRPr lang="en-US" sz="2300" dirty="0">
              <a:solidFill>
                <a:schemeClr val="tx1"/>
              </a:solidFill>
              <a:latin typeface="Segoe" pitchFamily="34" charset="0"/>
            </a:endParaRP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Reduction in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problem behavior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Increased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academic performance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Increased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attendance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Improved perception of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safety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Reduction in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bullying behaviors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Improved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organizational efficiency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Reduction in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staff turnover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Increased perception of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teacher efficacy</a:t>
            </a:r>
          </a:p>
          <a:p>
            <a:pPr marL="457200" indent="-457200" defTabSz="914099">
              <a:buFontTx/>
              <a:buAutoNum type="arabicPeriod"/>
              <a:defRPr/>
            </a:pPr>
            <a:r>
              <a:rPr lang="en-US" sz="2300" dirty="0">
                <a:solidFill>
                  <a:schemeClr val="tx1"/>
                </a:solidFill>
                <a:latin typeface="Segoe" pitchFamily="34" charset="0"/>
              </a:rPr>
              <a:t>Improved </a:t>
            </a:r>
            <a:r>
              <a:rPr lang="en-US" sz="2300" b="1" dirty="0">
                <a:solidFill>
                  <a:srgbClr val="7030A0"/>
                </a:solidFill>
                <a:latin typeface="Segoe" pitchFamily="34" charset="0"/>
              </a:rPr>
              <a:t>Social Emotional competence</a:t>
            </a:r>
          </a:p>
        </p:txBody>
      </p:sp>
    </p:spTree>
    <p:extLst>
      <p:ext uri="{BB962C8B-B14F-4D97-AF65-F5344CB8AC3E}">
        <p14:creationId xmlns:p14="http://schemas.microsoft.com/office/powerpoint/2010/main" val="3586957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2"/>
          <p:cNvSpPr>
            <a:spLocks noGrp="1"/>
          </p:cNvSpPr>
          <p:nvPr>
            <p:ph type="title"/>
          </p:nvPr>
        </p:nvSpPr>
        <p:spPr>
          <a:xfrm>
            <a:off x="228600" y="59801"/>
            <a:ext cx="8077200" cy="1143000"/>
          </a:xfrm>
        </p:spPr>
        <p:txBody>
          <a:bodyPr>
            <a:normAutofit/>
          </a:bodyPr>
          <a:lstStyle/>
          <a:p>
            <a:r>
              <a:rPr lang="en-US" altLang="en-US" sz="4000" b="1" dirty="0" smtClean="0"/>
              <a:t>Importance of Teaching Behavior</a:t>
            </a:r>
          </a:p>
        </p:txBody>
      </p:sp>
      <p:sp>
        <p:nvSpPr>
          <p:cNvPr id="111619" name="Content Placeholder 3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5029200"/>
          </a:xfrm>
        </p:spPr>
        <p:txBody>
          <a:bodyPr>
            <a:normAutofit/>
          </a:bodyPr>
          <a:lstStyle/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Behavior is </a:t>
            </a:r>
            <a:r>
              <a:rPr lang="en-US" altLang="en-US" sz="3200" b="1" dirty="0" smtClean="0"/>
              <a:t>learned</a:t>
            </a:r>
            <a:r>
              <a:rPr lang="en-US" altLang="en-US" sz="3200" dirty="0" smtClean="0"/>
              <a:t> and can be taught.</a:t>
            </a:r>
          </a:p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Students do not learn better ways of behaving when </a:t>
            </a:r>
            <a:r>
              <a:rPr lang="en-US" altLang="en-US" sz="3200" b="1" dirty="0" smtClean="0"/>
              <a:t>only</a:t>
            </a:r>
            <a:r>
              <a:rPr lang="en-US" altLang="en-US" sz="3200" dirty="0" smtClean="0"/>
              <a:t> given </a:t>
            </a:r>
            <a:r>
              <a:rPr lang="en-US" altLang="en-US" sz="3200" b="1" u="sng" dirty="0" smtClean="0"/>
              <a:t>aversive</a:t>
            </a:r>
            <a:r>
              <a:rPr lang="en-US" altLang="en-US" sz="3200" dirty="0" smtClean="0"/>
              <a:t> consequences.</a:t>
            </a:r>
          </a:p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Students must be </a:t>
            </a:r>
            <a:r>
              <a:rPr lang="en-US" altLang="en-US" sz="3200" b="1" dirty="0" smtClean="0"/>
              <a:t>directly taught </a:t>
            </a:r>
            <a:r>
              <a:rPr lang="en-US" altLang="en-US" sz="3200" dirty="0" smtClean="0"/>
              <a:t>the expected behaviors.</a:t>
            </a:r>
          </a:p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Behavior is </a:t>
            </a:r>
            <a:r>
              <a:rPr lang="en-US" altLang="en-US" sz="3200" b="1" dirty="0" smtClean="0"/>
              <a:t>maintained</a:t>
            </a:r>
            <a:r>
              <a:rPr lang="en-US" altLang="en-US" sz="3200" dirty="0" smtClean="0"/>
              <a:t> by the consequences.</a:t>
            </a:r>
          </a:p>
          <a:p>
            <a:pPr marL="400050" lvl="1" indent="-400050">
              <a:buFont typeface="Arial" panose="020B0604020202020204" pitchFamily="34" charset="0"/>
              <a:buChar char="•"/>
            </a:pPr>
            <a:r>
              <a:rPr lang="en-US" altLang="en-US" sz="3200" dirty="0" smtClean="0"/>
              <a:t>Students must be given </a:t>
            </a:r>
            <a:r>
              <a:rPr lang="en-US" altLang="en-US" sz="3200" b="1" dirty="0" smtClean="0"/>
              <a:t>specific feedback </a:t>
            </a:r>
            <a:r>
              <a:rPr lang="en-US" altLang="en-US" sz="3200" dirty="0" smtClean="0"/>
              <a:t>and </a:t>
            </a:r>
            <a:r>
              <a:rPr lang="en-US" altLang="en-US" sz="3200" b="1" dirty="0" smtClean="0"/>
              <a:t>opportunities to practice </a:t>
            </a:r>
            <a:r>
              <a:rPr lang="en-US" altLang="en-US" sz="3200" dirty="0" smtClean="0"/>
              <a:t>where the behaviors should be used.</a:t>
            </a:r>
          </a:p>
        </p:txBody>
      </p:sp>
      <p:sp>
        <p:nvSpPr>
          <p:cNvPr id="111620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7011988" y="64881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F65B5A0-F9D0-4235-9280-D77EBF52C3CA}" type="slidenum">
              <a:rPr lang="en-US" altLang="en-US" sz="1200" smtClean="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smtClean="0">
              <a:solidFill>
                <a:srgbClr val="89898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7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91440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School-wide Information System (SWIS)</a:t>
            </a:r>
            <a:br>
              <a:rPr lang="en-US" altLang="en-US" sz="4000" smtClean="0"/>
            </a:br>
            <a:r>
              <a:rPr lang="en-US" altLang="en-US" sz="4000" smtClean="0"/>
              <a:t>Big 7 Data Collection &amp; Analysis</a:t>
            </a: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92875"/>
            <a:ext cx="60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8FF762A6-EAE1-4AC8-B960-89E9C1240924}" type="slidenum">
              <a:rPr lang="en-US" altLang="en-US" sz="1200" smtClean="0">
                <a:latin typeface="Arial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 smtClean="0">
              <a:latin typeface="Arial" pitchFamily="34" charset="0"/>
            </a:endParaRPr>
          </a:p>
        </p:txBody>
      </p:sp>
      <p:sp>
        <p:nvSpPr>
          <p:cNvPr id="92164" name="AutoShape 14" descr="data:image/jpeg;base64,/9j/4AAQSkZJRgABAQAAAQABAAD/2wCEAAkGBg0QEBQQEBASFRUWFhcWGBgQEBQXGRAWGxUWFxUSGBYYJyYeFxkjGhYYHy8sJCk1LS4sFR49NTAqNSYrLCoBCQoKDgwOGg8PGiwiHyQrMC41KSktLCkpLTYuMiksLDEqLCwsKS8sLCksLCw1KSkvKSksKSksKSwpKS0pLCksLP/AABEIALEBHAMBIgACEQEDEQH/xAAcAAEAAwEBAQEBAAAAAAAAAAAABAYHBQIBAwj/xABDEAACAQMDAgIIAgcFBgcAAAABAgMABBEFEiETMQZRBxQiMkFhcZEVgSMzQnJzobE1YqKysxY0UoKS8CRDRJTB0dL/xAAaAQEAAwEBAQAAAAAAAAAAAAAAAQIDBAUG/8QANxEAAQMBBQcACQMEAwAAAAAAAQACEQMSITFRcQQFE0FSYfAUFSIygaGxwdGR4fEzQmJyNdLi/9oADAMBAAIRAxEAPwDcaUpREpSlESlKURKUpREpSlESlKURKUpREpSlESlKURKUpREpSlESlKURKUpREpSlESlKURKUpREpSlESlKURKUpREpSlESlQbrW7SKQRSzxI7YwruoZsnC4B75PFfdQ1q1tyBPPHHuyR1HC7sd8Z79xUSFcU3mIBv7KbSol9q1tAoaaaOMMcAyOFDHGcAnvxSfVrZIhO80axtjDs4Ctu93DduaSEDHGIBvUulRBq1sYfWBNH0sZ6m8bMA4J3du/FLbVraWNpY5o3jXO5lcFVwMtkjgYHNJCWHZHJS6VE0/V7a4BME0cgXGem4bbntnHavFhrdpOxWCeKQqMkRurFRnGSB86SENN4mQbseynUqDBrdpJKYUniaQZyiupYbThsr34r6dbtBN6v14urnHT3rvzjdjb37c0kJw34Qc8FNpUK51u0ikEMk8SyNjCM6hm3HC4B5OTxTUNbtLcgTzxRlgSBI4XcB3IzSQgpvMQDf2U2lRL/AFa2twGnmjjDcAyOFDHvgZ70uNWto4xNJNGsbYw7OArbhlcHscikhAxxiAb1LpUT8Wtuj6x1o+ljPU3jZjO3O7t34pb6tbSRmaOaNo1zl1cFV2jLZI4GBSQlh2MHJS6VEsNWtrgEwTRyBeCY3DbT8Acdq82Gt2lwSsE8UhUZIjcNtHwJxSQhpvEyDdj2U2lQbfW7SSQwxzxNIucorqWXacNkDkYNffxu063q/Xi6ucdPeu/ON2NvftzSQnDfhBzwU2lQbjW7SOUQvPEsjYwjOoY7jhcDvya+3+t2luQs88UZYZAkdVLDtkZpIQU3mAAb+ym0qJqGrW1uAZ5o4w2QOo4XdjvjPelzq1tFGs0k0axtjDs4CtkZXBPByOaSEFNxiAb1LpUQ6tbdH1jrR9LGepvGzGdud3bvxSDVraSIzJNG0a5y6uCq7eWy3YYpISw7GDkpdKiWGrW04LQTRyBTgmNwwU4zg47cV50/WrS4JEE8chXBPTcNtB7E47dqSENN4mQbseym0pSpVEpSlESlKURKUpRFV/FPhGCd/XS0vUhTKqpXaxjLSKCMZOTwcGq9pdm+uhnvleEw4VOgpTcH5bPU3ZxtHbzrSaVmaYJXfT257GWeYwPTnGqzTTXm1pzbXiNEkI3oYUZCxzswTJuBGDnikDTXkx0eZGW2iLKsiIwdhCdsZLtlDkDnC/TFaXSo4eZWh3hebLIHIT7pzCzR2mSf8DCMbUnZ1SjdTDL1id/uZ3HHu9vnS8abTZV0y3Rngn273kRmdeq3TfDJhRhVBGR9c1pdKcPv5knrDNt0XicXdWqzXUxLoRVLFGmEwLOZ1Z9pTAUDp7cZ3Hv5V61LTjogWeyV5XmOxxMpcKAN+QIwpBz51pFKcPI6dkG8DdabPVf72U6LN7rTjZQrq8Ku9xNtZo3UlFM3tSYVQHGD2yfrmn4czQfjhV/Wh7fS2np5B6IGzG/G0Z97v8q0ilOF5909YOjC+cZxb06LN7TTm1GJtUuFdJ4c7EjUqjdIdRMqwLHLHBwfpiml2Da6GkvleFocKggUoGDcknqBsnIHatIpThZ/yh3g6+yIP9pn3RkNVmmmtNrjGG9RolhAdDCjIWJypBMm4EY8qWzTX0x0mdGS3h3BJERg7CE7I8s2UORycD6YrS6U4eZ/dDvDGy2ByE+6cws0JmE/4Hsb1XOzq7G6mNvWzv8Aczv493t86XTTafMNKgRnt5toeR0ZnXrHpyYZcKMKMjI+ua0ulOH38yT1hm26LxOLurVZpqZl0NliskaVZgXczKzlSuFABj2gcH4171PT20MLLYq8rTHY4mUuFCjcCBGFIOT8a0ilOHkdOyDeButNnqv97KdFm93pxsIl1WBXe4m2l43Usi9Yb5MKoDDBGBk/XNPw9uh+ObX9a9/pbT0856ONmN+NvPvd/lWkUpwvPunrB0Xi+bzOLenRZva6cb+JtWnV0uIdxSNFIRjCN8eVYFjk98H6YppmnNrgaa9V4mhOxBCpQMCNxJEgYk58q0ilOFn/ACoO8HX2RB5GfdGQWaaZ1ddLR3yNEsIDIYUZCxbIIPU3Z4A7UtGm1CVtLuEZIId2x40ZXbonpplmypypycD6YrS6U4eZ/dSd4Y2WwP7RPunMarNFaYz/AIGUb1XOzq7G6mAvWB3+5neMe72+dLhprKYaRCjPbzbVeR0YuomO2TDLhBgdsj65rS6U4ffzJPWGbbownF3Vqs01JptEYQWSNKkw3uZkZypB2YBj2gDHnVr8M+DLfT2doXlYuFB6hU4wSRjaB51YKVIpgGfAsqu2vqMs4E+8erKdEpSlaLhSlKURKUpREpSlESlK5niaRlsrllJBEMhBBIIOw4II7GoJgKzG2nBua6dK/nu01DUJpFijnuGdjhQJ3GT5cnFdv/ZnxH/w3X/uh/8AuucV5wC91+5hTMPqtGt33W00rM/H891Bp9ipklSQAK+2RgxYRDcGZT7XPzp6J7uaZrpZZZHGyMe3I5xkyA4yeD9KvxfaswuQ7uPo52i1cPzC0ylYFfajfWly8ZuJyYZMczSENtbKkgnkEAH861rxfrgj02SeNsGSNQhBwcyYAIPmAxP5UbVBnsp2jdrqTqYDpt4H9PyrHSsZ9HrXdzfRhp5ykYMjAzOQQvCggnnLFfsaekTVLlNRmVJ5VUCPASV1A/RJ8AcVHG9m1C19Unj8APExOHeFs1Kw6w0nXZ41lhNyyNnDC5xnBIPdge4NWzwDo2rw3Ze7E3T6bD9JPvG7KY43HnANG1STgqV92spNceK0kcuf1Wi0pVa8deLPUIAUAMshIQN2XHvOR8QMj8yK2cQ0SV5tGk6s8U2YlWWlYJbQarqcjbTLMw5YtIAqZ7dyFX5AeVerTWdT0yfYWdGUjdFIxKMPpnGCPiv3rn9I5xcvaO5De1tQF/T4fst5pVevNZW50qW6iJXdbyMMHlGCMCMj4hgR+VZZ4T1e6a+tla4mIMqghpnIIz2IJ5rR1UNIGa49n3c+sx7iYs8tFulKq3pKuJI9OdkdlbfHyjFT74zyOapPoy1G4kvwsk0rr0pOHldh+zzgmjqkODVFHYDV2d1e1hN2i1+lYl4zt72xumjFxcdNvbjPXk5Qn3c57qePsfjVrtfSDjSDKWzcL+g57tIR7Mnz9kbj81NQKwkg3Qtam63hjKlN1oOI+fl+S0KlYd4Shvr66SH1m42D2pCJ5PZQd+c9zwB9flVi9JXi64ilFnbu0aqql2QkMxIyFDdwAuO3fNQKws2iFZ+6XCsKLXAmJPYLT6Vg0XhfU5Lf11VZkwWysuXwCQW253fA/Ou54U1fU5mFlJLOqucpI6yZQqCdhfg7SB59wPOoFa+CFepukNaXMqgxj2z5nBa7SvEKEKATuIABJ/aOOT+de66F4aUpSiJSlKIlKUoiUpSiJXL8Vf7jdfwJf8jV1K5fir/cbr+BL/kaodgVrQ/qN1CwTT72SGVJY/fRty5Gefp8aumhekHVZbqCKR12vKitiFR7JYA8/Diq74M/tC2/ir/81vlcdFhIkGF9TvbaadJwa+mHEjE8vkVnnpk/U2/8Rv8AJUL0NfrLn92L+slTfTJ+pt/4jf5Khehr9Zc/uxf1kqx/reZLnZ/xJ8/uUP0t6T07pLgDiVcH99MD+alf+k1zda8RdXTLO2zyjPvHyT2Yv8L/AOGtG9JOk9ewkIGWixKPoud/+At9hWKQws7KijLMQoHmScAfc1SqC1xjmu3djm7Rs7C7Fh+xj5H5LV/RHpOy2kuSOZWwv7iZH82LfYVTPSX/AGnN9I/9JK2TSNOW3gjgXtGir9SByfzOT+dY36S/7Tm+kf8ApJV6rbNMBcW7a3H2+pUzB/SRHyX56Vd66sKi29b6XO3pRsV7nOCAfjmtG9HU2oNFL671t28beuhU7dvOMgcZrOdK9IGoW0KwRNGETON0YJ5JY858yatPgnx5f3d6kEzRlCrk7YwDkKSOc1Wk5oIvK6N4UKr6bzYYBjIxuvyxK0usk9MDH1uIfAQ5H1Mj5/oK1uqb6SPCcl5EssIzLFn2fjIhxlR/eBGR+fnXRWaSy5eHuus2ltLXPuGEr8PREiiycjuZmz+SJgfb+tVO79JcsjEyWVk5HGXiLHAJwMk/95rj6F4ovdOd1iIGffjmQ4yPiV4Kmvx1a9u7zddSLlVwmUQKiZJ2oPnnPmfOuU1PZAC+jZsI9IfUqAFrogzeO3x1Wl6Zq5utFuZOlFF+juF2wLtUYQ848zms48H/ANoWv8ZP61o/oztll0t42913lU48mAB/rWa6lpd3p1wA4KOjBkfHsvg5V1J4I+X5GrVJhrllsdjiV6DbiSY+i1X0o/2bJ+/F/qCqL6Kf7RH8KT+q1ztf8c3t9GsMxjCgg4jXG9h2JyT59hVx9FXhiaIvdzIU3LsjDDBIJBZ8HkDgAefPyqZ4lQELPhHYtgeyqRJn5wFY/Hfhr121IUfpY8vH8zj2k/5hx9QPKsMNf0vX823X6x/3m/qabQBIKjcNVzmPpnARHxlbV6P/AAz6laguMSy4d/Nf+GP8gefmTXH9IXgKe6k9atsM+0K6EgFsdmUnjOOMHyFX9e1Zl6R9P1KGY3MEtx0WAyIpZMQsAAcqp4U4zntkn5Z1qNAZELzNirVKu1mpbAcc8D2/GipwbVNPP/qbfn++qsf8rVc/BXpJuJJ0trva287VkChSGPuhgOCCeOAOT8fhXYfSVfC2Ns3SkBUpvlBZtpGOecMfmR9c179H3hme4uoptjCGJg5cg4Yqcqik+8cgZx2GflXOwkOFgr3tppNfRe7aWtBGBHP7/C9bXSlK718SlKUoiUpSiJSlKIlKUoiUpSiLyEHkPtXqlKIvhUHuKBQOwrj+Idde2MKxxCRpnKANKIwuEZ8liDx7NQNP8WyvDdytFEfVlLBoJi8cpCMxQOVHIwASARz8qqXgGF0t2ao5lsC7UZx9VaK8hB5D7Vyb/XWjht5QgPWlgQgsfYEpGSDjkjNcq98ZXK+tFLaMR2zlGee46YbCq21V2kljnj4HK+dQXgIzZar/AHR8wOytteSg8h9q4l94mKJCscDPcToGSEnbsGAWaRv2FXOCcd+1fYdQ1GMS+swQkLE0itBKcMy/+UQ4Bz8+1TaCj0d8SYHxF/K5drpr5D7V9CDyH2qvaPr2oXCwyepIscgVi5ugSEYZ3BAuT9Ca51x46uVjlmFpGI4pXizJcbWlKttCIm0kufI/zqLYxVxsdUusiJ/2H5VzpXCv/EE3VMFtCruqK8jTSdOOAN7qswBJc4PAHb410dJu5JYVeRFRjnKpIsgGCRkOvBBxn86sHAmFi6i5rbR+on9MV+txYQycyRI/76K2PvX6JEoG0KAB2AAwPyqPc6tbRMEkniRj2V5FUtntgE5NfZ9Uto92+aNdm3fukUbN3K7snjPwz3pcosvIAgqSAB2rzLErDDKCPJgCPsaPMoXcWUDzJAHy5qB4d1Vrq1juGUKXBJCnIGGK8E/Sk8lAY6zb5Ax9fwpMOmW6HckManzWNQfuBUmqxpXiLULlUkS1hSNnK7pLo5IWQo21Qvfg9zUW78b3KpPKtrGI4JXjLS3GwylSMIibSS5z27cjvVLbQF1eiVnOs3E/7DTP5K4156a+Q+1cC/8AFEkbTKIc9K0Fz7T4JJLjpkY4xsPP8q/TS9Yv5jGzWSRxONxc3SsQpXIIQLzzj4/GrWhgsvR6gbaMRqNc13aVWB4pupB1re2jaDdtVprkRvOA20vGpGMZzjcRnFWepDgcFSpRdT976j55KKdKtidxhiz59NM/fFSQK+0qVmXE4lKUpRQlKUoiUpSiJSlKIlKUoiUpSiJSlKIqt42td72ha2eeNJmZ0SLqZHSYDKnjG4jvxUFfDc0guZ1tY7bfayQRwx7A0hYZDylPYByAAOcZOTV3pVCwEyuxm2OYwNaMNc5wwVME010lnbpa3CdKSCSR54jGqCLBZQTy7EjAx96jP4buDd3N7HEHdJ8pHcKNk6dKPLRk+5JkHDfLBq+UqOHOKsNtc2bAgfkyf18vVQN7Il2L5rW5Mc1useFhLSW7rIxKtGvIDZzkeQqJp3hrLz3S28kKiCSONZXdppiw9qR9xLL2Cquc8mr1SljNBthA9kRdGJwH7XT91QvCVnDELc/ht2J1VVaV1wqErtdvbfheT2Xt8K8WXh+5hlmv0g6ji5nzDMoy8RkyssDH3Hx+TCtApUcMKztveXExjjJJuvu0v5Kj6pDbS3BluNKuJN8cTIUR2MhwcxzR5CIy8D2vvXZ8IaO9vHKzxrF1ZTIIUIKwLtVQnHG72cnHGTXfpVgyDKyqbU51PhjC7mThlOHnK5Zjrtldz+tdO0mUtKcrHbqodVdQJHlcF5mYAELHgAd/jnrax4b602pTPAzt0VEGVJBY25UlF7FwcDPcZ4q8UqvCHnxW/rB4iyIj/wA/9Y0WfX1pcyzCOS0km2QwrbpIn/h0cxjqzzE8EqeMcnjgc5qyeCbWSKwgjkVlZVIIYYI9tvh8K7tKs1kGVjW2s1KYpxAu+U/WZ1VQ8HeE7ZYEmmtQJw7tmUHcuJWKMAfd4weKgQeHrmOee+jh3utzKRFMo/Sx5UiSFj7knfB7NV+pUcMQArenVLTnG+1yOWWipeqRTTvdyrBMBJpwVQ0ZDb90x6WB+37Q4p4YtoIniKabdrJtCNLKMBcqNx9tycZHwH5VdKUsXyh2w2CyLtTlHxWbro8LxtEujOLlg6fpQxggJJHUWWQkbf2gEGav2l2ZhgihLbjHGibj+1tUDP54qVSpawNVK+1OrCDriT9eSUpSrrkSlKURKUpREpSlESlKURKUpREpVa8T+LbeBzZnqCaVMIVXgF9yIS2cj2qr2j6pNowZdTkkkMuGj2O02AnD53Y28sKzNQAwu6nsT3stczgObs40WjUrN9KnutJdp9Rld45RtjCSvKQ2d2SrYC+yKW1xdWs7apcSu1nKWZEErswEpzFmI+yMA+fFRxOy1O7zJsuBHI9RyHdaRSs3kuLprj8YWWT1EEMU6rhtqr0mHR933wT3+dL64ur+ZdQtJZFtYdvUVpXQnpsZJMRjIbKEDvzTidvM09XmRLhEXnI9J7rSKVm+r3dzrBV9MlkjWIFZN8jw5LYKkBc7uFNfpq2sSauqw6bJIkkR3OXdogy4K4BUnPNOJ5moG73XWjHV/jlOvJaJSs7u9Yku4F0u2kkW7iCh3LsqkxYWXEoO5sn5c18/GJBbfg5kk9exs37227ieqD1ve9w47fKnEHn0T1e6Mb5wyb1aLRaVndlrEljC2nXckjXUu7psrs4XqjZHmQ4K4YH4cV80jVpdHDR6nJJI0pDR7HaXCqMNktjbyRTiDn/CHd7oNkyeQ6hmNFotKzfSbi60hml1KV5ElAWMJK8uGBLEkNjbxS0uLqznbU7mWRrSXcY1WV3YCU74sxn2Vwvz4pxO37KTu8ybLgRyPUch3WkUrNzc3XrH4x1ZPUc7tnVfdt2dLHR939Zz3+dLy4ur2ddStZZFtItpkVpXRj0m3y4jHDZX5804nbzNPV5m9wiLzkenVaRSs31a5utYZZNNleNIgVkDyvFljhlIC53cA1+mr6vJrAWPTZJI3iO6Qu7RblI2jBXOeRTieZqBu911p0dX+OU68lolKzq91iS9hXTbWSRbuLaJGZ2RWMQ2S4kGS2W+XNPxiT1b8H6knr2Nm/e23dnq563ve5x2+VOIPPonq90Xm+bxkOrRaLSs7s9Yks4W0y5kka7l3CNldnVTKNkWZCcrhvlxTSNYk0gNFqUkkjynchR2lwoG08sRjmnEHnJDu90GyZPIdQzHZaJSs30i6udHZpNTlkkWUBYwkry4K5LEhsbeCKWVxdWMzajdyyNay7umqyu5HVYPFmM8LhQfjxTidv2Und5k2XAjkeo5DRaRSs3W4uhcfjBlk9Rzu2dV920p0gOj7v6w57/Ol1cXV3Oup20si2cW0yIZXViIjulxEPZbK/PmnE7eZp6vM+8IjHI9Oq0ilZvqtxdau6zabK6RxDbIHleLLZ3AgLkNxVr8OeMbW/Z1gEmUAJ3pt4JIGOT5VIeCY8Kxq7G+my1jGI6cp1XdpSlaLiSlKURKUpREpSlEXNvvDtnPKs0sKtIu3axzkbTuX7E5r7qvh6zuipuIVkKghd2eAcZ7fQV0aVFkLQVqgghxuwvw0UHU9DtblVSeJXVTlQ2fZOMZ4+VLnQ7WSFbd4laJdoCHOAF937VOpSAgqvEAE3d8FBXQ7UW/qoiXo4I2c4wW3EffmlnodrDE0EUSrG27cozhtww33AxU6lICcV8RJxnHnnqoGlaFa2oYW8SxhsFtuecdu/1rxpnhyztmZ4IVjZhglc8jOcc/OulSkBDVqGZcb8b8dVzbbw7ZxTNcRwqsrbiXGcncct9zQ+HbM3HrRhXrZzv5znbtz9uK6VKWQp41SZtHCMeWWi5t54ds5pVnlhVpF27WOcjacr9jzX3VPDtndFWuIVkKggbs8A9xx9K6NKWQoFaoIIcbsL8NFB1TQ7W6VVuIlkCnKhs8HGM8fKl1odrLCtvJErRLt2oc4XaML9hU6lICCq8QATdhfhooP4Ha+r+q9JejjGznGN27H35paaHaxQtBHEqxtu3KM4bcMN9xU6lICcV8RJxnHnnqoGl6Ha2oZbeJYwxBYLnkgYHevGl+HbO1Zmt4VjLAAlc8gcgc10qUgIarzMuN+N+Oq5tp4cs4pmuI4VWRt2WGcncct9zT/Z2z9Y9a6K9bOd/Oc7duftxXSpSyMlPGqTNo4Rjyy0XNuvDtnLMtxJCrSrtw5zkbTlfsaap4ds7pla4hWQqMAtngZzjiuiWA70LAcmkBBVqAghxuwvw0UHVdDtboKLiJZApJXdngng9q+3mh2s0SwSRK0a7dqnOF2jC/YV5fXrVduZAC4VlHOSrEBWx3A5+Pz8qjrrksi7obaRshsF8KMjdt79w20Hv+2Kr7K0aK0DEAYXwBopR0O19X9V6S9HGNnOMbt2PvzS10O1iha3jiVYm3BkGcHcMN9xUYw3sjNuZUUjBCkHurAkHGc5K8/wB3tXQt7faztk+1jjJwuBjgfA/TyH5yIyUOc4CLffHn+e6/DTNDtbZWWCJYwxywXPJxjPPyrxpXh6ztSxt4VjLAA7c8gZx3+tdGlTAWZqvMy434346pSlKlZpSlKIlKUoiUpSiJSlKIlKUoiUpSiJSlKIlKUoiUpSiJSlKIlKUoiUpSiJSlKIvxmt9zI2SNjbsDGG9llwf+rP5Vzk8MwYAdpH97lpCD7YIf3cd8k/nXXrmy6kdzKPh/Ks3lrbytWPfg0+eFe1so4vaOCQFUEgZCqPZH3JPHnXybUQozmuTPfsSQxyeduAe1cbVoZyqqCcE9/IjkZxk44rjftHQt20rR9sq0Lque4wPqKit4gKjBwCPh5jPB+hrixzrGgDZJA5JHfzPPAFe3lWSM4A7cZHY/A/KsfSHnmr8JoVrsNTSUccHyP9amVRLK9mjJ5YMM4EgOH5+B+dWTStZaRgjptJHwIP5cV10doDrnYrCpRLbxguxSlK61zpSlKIlKUoiUpSiJSlKIlKUoiUpSiJSlKIlKUoiUpSiJSlKIlKUoiUpSiJSlKIlcDxDuiYSKpIPDbVJ5+BOK79fDVKjLbYVmOsmVQbWS56zGUbYyAy5wCc/sgHkfE81Pa7hb2Tznvk5H/wBV19a0Bp8FJAjdvaTcCPpkH+dcZvAM28SC9OcYKm3QofoM7wf+auA7O9pIbguvjMdeVw9YitgQpZ9rELjrEA5DHaCuCOB5/GvqXlvbIo3bVyFXqy55PAALHn71edN0COJSrHqFveLLwflt5wK9/wCz1lgg20JB7gxIc/cVYbI44mFHpAwhVOaSScdOIAsckZJAztbBJAOBnFSNC0a+WZDKpUKck7lYH5Ajn+VWuy0q2hGIYY4/4aKv9KlVozZWiC4yVm6ucALkpSldi50pSlESlKURKUpREpSlESlKURKUpREpSlESlKURKUpREpSlESlKURKUpREpSlESlKURKUpREpSlESlKURKUpREpSlEX/9k="/>
          <p:cNvSpPr>
            <a:spLocks noChangeAspect="1" noChangeArrowheads="1"/>
          </p:cNvSpPr>
          <p:nvPr/>
        </p:nvSpPr>
        <p:spPr bwMode="auto">
          <a:xfrm>
            <a:off x="0" y="-808038"/>
            <a:ext cx="2705100" cy="16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649413"/>
            <a:ext cx="4191000" cy="409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Arial" charset="0"/>
              </a:rPr>
              <a:t>ODR’s by: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Behavior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Location 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Time of Day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Per day per month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Student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Days of the Week</a:t>
            </a:r>
          </a:p>
          <a:p>
            <a:pPr marL="571500" indent="-571500">
              <a:buFontTx/>
              <a:buAutoNum type="arabicPeriod"/>
              <a:defRPr/>
            </a:pPr>
            <a:r>
              <a:rPr lang="en-US" sz="3200" dirty="0">
                <a:latin typeface="Arial" charset="0"/>
              </a:rPr>
              <a:t>Grade Level</a:t>
            </a:r>
          </a:p>
        </p:txBody>
      </p:sp>
      <p:pic>
        <p:nvPicPr>
          <p:cNvPr id="921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24773" r="41876" b="4443"/>
          <a:stretch>
            <a:fillRect/>
          </a:stretch>
        </p:blipFill>
        <p:spPr bwMode="auto">
          <a:xfrm>
            <a:off x="4476750" y="1295400"/>
            <a:ext cx="447675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4001"/>
            <a:ext cx="8610600" cy="5105399"/>
          </a:xfrm>
        </p:spPr>
        <p:txBody>
          <a:bodyPr>
            <a:normAutofit/>
          </a:bodyPr>
          <a:lstStyle/>
          <a:p>
            <a:r>
              <a:rPr lang="en-US" dirty="0"/>
              <a:t>Just a reward system for students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commitment to have all schools trained in the first or second years, but a commitment to support those trained over time to ensure fidelity.</a:t>
            </a:r>
          </a:p>
          <a:p>
            <a:r>
              <a:rPr lang="en-US" dirty="0"/>
              <a:t>A</a:t>
            </a:r>
            <a:r>
              <a:rPr lang="en-US" dirty="0" smtClean="0"/>
              <a:t> guarantee that training alone will turn your data around….Systems-change must include adult change.</a:t>
            </a:r>
          </a:p>
          <a:p>
            <a:r>
              <a:rPr lang="en-US" dirty="0"/>
              <a:t>A</a:t>
            </a:r>
            <a:r>
              <a:rPr lang="en-US" dirty="0" smtClean="0"/>
              <a:t> commitment to a program but a process.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PBIS is NOT…</a:t>
            </a:r>
            <a:endParaRPr lang="en-US" sz="5400" dirty="0"/>
          </a:p>
        </p:txBody>
      </p:sp>
      <p:pic>
        <p:nvPicPr>
          <p:cNvPr id="8194" name="Picture 2" descr="C:\Users\Consultant\AppData\Local\Microsoft\Windows\Temporary Internet Files\Content.IE5\9FCST26V\MC90043253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0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8686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Agreement by Superintendent to a multi-year systems change </a:t>
            </a:r>
          </a:p>
          <a:p>
            <a:pPr indent="0">
              <a:buNone/>
            </a:pPr>
            <a:r>
              <a:rPr lang="en-US" dirty="0" smtClean="0"/>
              <a:t>process by District</a:t>
            </a:r>
          </a:p>
          <a:p>
            <a:pPr indent="0">
              <a:buNone/>
            </a:pPr>
            <a:endParaRPr lang="en-US" sz="900" dirty="0" smtClean="0"/>
          </a:p>
          <a:p>
            <a:r>
              <a:rPr lang="en-US" dirty="0" smtClean="0"/>
              <a:t>Commitment to sustainability:</a:t>
            </a:r>
          </a:p>
          <a:p>
            <a:pPr lvl="1" indent="-342900">
              <a:buFont typeface="+mj-lt"/>
              <a:buAutoNum type="arabicPeriod"/>
            </a:pPr>
            <a:r>
              <a:rPr lang="en-US" sz="2900" dirty="0" smtClean="0"/>
              <a:t>PBIS District Leadership Team-data analysis at least 2-4 times per year</a:t>
            </a:r>
          </a:p>
          <a:p>
            <a:pPr lvl="1" indent="-342900">
              <a:buFont typeface="+mj-lt"/>
              <a:buAutoNum type="arabicPeriod"/>
            </a:pPr>
            <a:r>
              <a:rPr lang="en-US" sz="2900" dirty="0" smtClean="0"/>
              <a:t>District PBIS Coordinator</a:t>
            </a:r>
          </a:p>
          <a:p>
            <a:pPr lvl="1" indent="-342900">
              <a:buFont typeface="+mj-lt"/>
              <a:buAutoNum type="arabicPeriod"/>
            </a:pPr>
            <a:r>
              <a:rPr lang="en-US" sz="2900" dirty="0" smtClean="0"/>
              <a:t>School PBIS Team with School PBIS Coach</a:t>
            </a:r>
          </a:p>
          <a:p>
            <a:pPr marL="400050" lvl="1" indent="0">
              <a:buNone/>
            </a:pPr>
            <a:endParaRPr lang="en-US" sz="900" dirty="0" smtClean="0"/>
          </a:p>
          <a:p>
            <a:r>
              <a:rPr lang="en-US" dirty="0" smtClean="0"/>
              <a:t>Readiness Activities:</a:t>
            </a:r>
          </a:p>
          <a:p>
            <a:pPr marL="742950">
              <a:buFont typeface="+mj-lt"/>
              <a:buAutoNum type="arabicPeriod"/>
            </a:pPr>
            <a:r>
              <a:rPr lang="en-US" sz="2900" dirty="0" smtClean="0"/>
              <a:t>Data Review (academic, discipline, attendance, surveys)</a:t>
            </a:r>
          </a:p>
          <a:p>
            <a:pPr marL="742950">
              <a:buFont typeface="+mj-lt"/>
              <a:buAutoNum type="arabicPeriod"/>
            </a:pPr>
            <a:r>
              <a:rPr lang="en-US" sz="2900" dirty="0" smtClean="0"/>
              <a:t>Reducing discipline incidents in the top three priorities of district</a:t>
            </a:r>
          </a:p>
          <a:p>
            <a:pPr marL="742950">
              <a:buFont typeface="+mj-lt"/>
              <a:buAutoNum type="arabicPeriod"/>
            </a:pPr>
            <a:r>
              <a:rPr lang="en-US" sz="2900" dirty="0" smtClean="0"/>
              <a:t>Develop System Implementation Plan</a:t>
            </a:r>
          </a:p>
          <a:p>
            <a:pPr marL="400050" indent="0">
              <a:buNone/>
            </a:pPr>
            <a:endParaRPr lang="en-US" sz="900" dirty="0" smtClean="0"/>
          </a:p>
          <a:p>
            <a:r>
              <a:rPr lang="en-US" dirty="0" smtClean="0"/>
              <a:t>Implementation Process:</a:t>
            </a:r>
          </a:p>
          <a:p>
            <a:pPr lvl="1">
              <a:buFont typeface="+mj-lt"/>
              <a:buAutoNum type="arabicPeriod"/>
            </a:pPr>
            <a:r>
              <a:rPr lang="en-US" sz="2900" dirty="0" smtClean="0"/>
              <a:t>Three-day training/planning with DOE-School Teams including principals</a:t>
            </a:r>
          </a:p>
          <a:p>
            <a:pPr lvl="1">
              <a:buFont typeface="+mj-lt"/>
              <a:buAutoNum type="arabicPeriod"/>
            </a:pPr>
            <a:r>
              <a:rPr lang="en-US" sz="2900" dirty="0" smtClean="0"/>
              <a:t>School Wide Information System (SWIS) software must be used by implementing schools for at least one year ($300/</a:t>
            </a:r>
            <a:r>
              <a:rPr lang="en-US" sz="2900" dirty="0" err="1" smtClean="0"/>
              <a:t>yr</a:t>
            </a:r>
            <a:r>
              <a:rPr lang="en-US" sz="2900" dirty="0" smtClean="0"/>
              <a:t>/school)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500" dirty="0" smtClean="0"/>
              <a:t>including half-day training for admin, coach, and clerk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System Requirements for PBIS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Reasons NOT to Implement PBIS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81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Satisfaction with your current data</a:t>
            </a:r>
          </a:p>
          <a:p>
            <a:r>
              <a:rPr lang="en-US" sz="3600" dirty="0" smtClean="0"/>
              <a:t>Unwilling to change policies or procedures</a:t>
            </a:r>
          </a:p>
          <a:p>
            <a:r>
              <a:rPr lang="en-US" sz="3600" dirty="0" smtClean="0"/>
              <a:t>No administrative support for PBIS</a:t>
            </a:r>
          </a:p>
          <a:p>
            <a:r>
              <a:rPr lang="en-US" sz="3600" dirty="0" smtClean="0"/>
              <a:t>Cannot make time for teams to meet regularly</a:t>
            </a:r>
          </a:p>
          <a:p>
            <a:r>
              <a:rPr lang="en-US" sz="3600" dirty="0" smtClean="0"/>
              <a:t>Unwilling to regularly analyze data</a:t>
            </a:r>
          </a:p>
          <a:p>
            <a:r>
              <a:rPr lang="en-US" sz="3600" dirty="0" smtClean="0"/>
              <a:t>Expect students to “know how to behave at school”</a:t>
            </a:r>
          </a:p>
        </p:txBody>
      </p:sp>
    </p:spTree>
    <p:extLst>
      <p:ext uri="{BB962C8B-B14F-4D97-AF65-F5344CB8AC3E}">
        <p14:creationId xmlns:p14="http://schemas.microsoft.com/office/powerpoint/2010/main" val="376066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respond to the U.S. Dept. of Ed’s expectations?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</a:t>
            </a:r>
            <a:r>
              <a:rPr lang="en-US" b="1" dirty="0" smtClean="0"/>
              <a:t>deliberate steps to create positive school climates </a:t>
            </a:r>
            <a:r>
              <a:rPr lang="en-US" dirty="0" smtClean="0"/>
              <a:t>that can help prevent and change inappropriate behaviors.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Ensure that </a:t>
            </a:r>
            <a:r>
              <a:rPr lang="en-US" b="1" dirty="0" smtClean="0"/>
              <a:t>clear, appropriate, and consistent expectations and consequences </a:t>
            </a:r>
            <a:r>
              <a:rPr lang="en-US" dirty="0" smtClean="0"/>
              <a:t>are in place to prevent and address misbehavior.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Understand civil rights obligations and strive to </a:t>
            </a:r>
            <a:r>
              <a:rPr lang="en-US" b="1" dirty="0" smtClean="0"/>
              <a:t>ensure fairness and equity</a:t>
            </a:r>
            <a:r>
              <a:rPr lang="en-US" dirty="0" smtClean="0"/>
              <a:t> for all students by evaluating the impact of discipline policies and practices by </a:t>
            </a:r>
            <a:r>
              <a:rPr lang="en-US" b="1" dirty="0" smtClean="0"/>
              <a:t>analyzing data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3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School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5344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Norms, values and expectations that support people feeling </a:t>
            </a:r>
            <a:r>
              <a:rPr lang="en-US" b="1" dirty="0"/>
              <a:t>socially, emotionally and physically </a:t>
            </a:r>
            <a:r>
              <a:rPr lang="en-US" b="1" dirty="0" smtClean="0"/>
              <a:t>safe</a:t>
            </a:r>
            <a:r>
              <a:rPr lang="en-US" dirty="0" smtClean="0"/>
              <a:t>.</a:t>
            </a:r>
          </a:p>
          <a:p>
            <a:r>
              <a:rPr lang="en-US" dirty="0"/>
              <a:t>People are </a:t>
            </a:r>
            <a:r>
              <a:rPr lang="en-US" b="1" dirty="0"/>
              <a:t>engaged and respected</a:t>
            </a:r>
            <a:r>
              <a:rPr lang="en-US" dirty="0"/>
              <a:t>.</a:t>
            </a:r>
          </a:p>
          <a:p>
            <a:r>
              <a:rPr lang="en-US" dirty="0"/>
              <a:t>Students, families and educators </a:t>
            </a:r>
            <a:r>
              <a:rPr lang="en-US" b="1" dirty="0"/>
              <a:t>work together </a:t>
            </a:r>
            <a:r>
              <a:rPr lang="en-US" dirty="0"/>
              <a:t>to develop, live and contribute to a shared school vision.</a:t>
            </a:r>
          </a:p>
          <a:p>
            <a:r>
              <a:rPr lang="en-US" b="1" dirty="0"/>
              <a:t>Educators model and nurture </a:t>
            </a:r>
            <a:r>
              <a:rPr lang="en-US" dirty="0"/>
              <a:t>attitudes that emphasize the benefits and satisfaction gained from learning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Each </a:t>
            </a:r>
            <a:r>
              <a:rPr lang="en-US" b="1" dirty="0"/>
              <a:t>person contributes </a:t>
            </a:r>
            <a:r>
              <a:rPr lang="en-US" dirty="0"/>
              <a:t>to the operations of the school and the care of the physical environment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26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304800"/>
            <a:ext cx="586740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Resources: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800" dirty="0" smtClean="0"/>
              <a:t>U.S. Dept. of Education Guidance letter:  January 8, 2014</a:t>
            </a:r>
          </a:p>
          <a:p>
            <a:r>
              <a:rPr lang="en-US" sz="1800" dirty="0" smtClean="0"/>
              <a:t>“</a:t>
            </a:r>
            <a:r>
              <a:rPr lang="en-US" sz="1800" i="1" dirty="0" smtClean="0"/>
              <a:t>School Climate and the CCRPI</a:t>
            </a:r>
            <a:r>
              <a:rPr lang="en-US" sz="1800" dirty="0" smtClean="0"/>
              <a:t>” PowerPoint, Georgia DOE, by Marilyn Watson and Jeff Hodges</a:t>
            </a:r>
          </a:p>
          <a:p>
            <a:r>
              <a:rPr lang="en-US" sz="1800" dirty="0" smtClean="0"/>
              <a:t>“School Climate, Positive Interventions &amp; Supports” PowerPoint, SWGA RESA, by Kathy Wooten</a:t>
            </a:r>
          </a:p>
          <a:p>
            <a:r>
              <a:rPr lang="en-US" sz="1800" dirty="0" smtClean="0"/>
              <a:t>Georgia </a:t>
            </a:r>
            <a:r>
              <a:rPr lang="en-US" sz="1800" dirty="0"/>
              <a:t>Appleseed Center for Law &amp; </a:t>
            </a:r>
            <a:r>
              <a:rPr lang="en-US" sz="1800" dirty="0" smtClean="0"/>
              <a:t>Justice  (</a:t>
            </a:r>
            <a:r>
              <a:rPr lang="en-US" sz="1800" dirty="0" smtClean="0">
                <a:hlinkClick r:id="rId3"/>
              </a:rPr>
              <a:t>www.gaappleseed.org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Governor’s Office of </a:t>
            </a:r>
            <a:r>
              <a:rPr lang="en-US" sz="1800" dirty="0"/>
              <a:t>Student Achievement  (</a:t>
            </a: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gaawards.gosa.ga.gov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Georgia Department of Education (</a:t>
            </a:r>
            <a:r>
              <a:rPr lang="en-US" sz="1800" dirty="0" smtClean="0">
                <a:hlinkClick r:id="rId5"/>
              </a:rPr>
              <a:t>www.gadoe.org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National School Climate Center (</a:t>
            </a:r>
            <a:r>
              <a:rPr lang="en-US" sz="1800" dirty="0" smtClean="0">
                <a:hlinkClick r:id="rId6"/>
              </a:rPr>
              <a:t>www.schoolclimate.org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Positive Behavioral Interventions &amp; Supports (</a:t>
            </a:r>
            <a:r>
              <a:rPr lang="en-US" sz="1800" dirty="0" smtClean="0">
                <a:hlinkClick r:id="rId7"/>
              </a:rPr>
              <a:t>www.pbis.org</a:t>
            </a:r>
            <a:r>
              <a:rPr lang="en-US" sz="1800" dirty="0" smtClean="0"/>
              <a:t>)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Echols</a:t>
            </a:r>
          </a:p>
          <a:p>
            <a:r>
              <a:rPr lang="en-US" sz="1800" i="1" dirty="0" smtClean="0"/>
              <a:t>School Climate Specialist</a:t>
            </a:r>
          </a:p>
          <a:p>
            <a:r>
              <a:rPr lang="en-US" sz="1600" dirty="0" smtClean="0"/>
              <a:t>CSRA RESA</a:t>
            </a:r>
          </a:p>
          <a:p>
            <a:r>
              <a:rPr lang="en-US" dirty="0" smtClean="0">
                <a:hlinkClick r:id="rId8"/>
              </a:rPr>
              <a:t>mechols@csraresa.org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9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76962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Positive School Climate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419600"/>
          </a:xfrm>
        </p:spPr>
        <p:txBody>
          <a:bodyPr/>
          <a:lstStyle/>
          <a:p>
            <a:pPr marL="0" indent="0">
              <a:buNone/>
            </a:pPr>
            <a:endParaRPr lang="en-US" sz="1000" dirty="0" smtClean="0"/>
          </a:p>
          <a:p>
            <a:r>
              <a:rPr lang="en-US" sz="3800" dirty="0" smtClean="0"/>
              <a:t>Increased academic achievement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3800" dirty="0" smtClean="0"/>
              <a:t>Increased student engagement in school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3800" dirty="0" smtClean="0"/>
              <a:t>Positive social skills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2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801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Four Dimensions of School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8839200" cy="4876800"/>
          </a:xfrm>
        </p:spPr>
        <p:txBody>
          <a:bodyPr>
            <a:normAutofit lnSpcReduction="10000"/>
          </a:bodyPr>
          <a:lstStyle/>
          <a:p>
            <a:pPr marL="228600" lvl="1" indent="0">
              <a:buNone/>
              <a:defRPr/>
            </a:pPr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Safety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:</a:t>
            </a:r>
            <a:r>
              <a:rPr lang="en-US" sz="2500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referring to the physical and emotional safety of students and the rules and procedures in place to ensure student safety;</a:t>
            </a:r>
          </a:p>
          <a:p>
            <a:pPr marL="228600" lvl="1" indent="0">
              <a:buNone/>
              <a:defRPr/>
            </a:pPr>
            <a:endParaRPr lang="en-US" sz="1200" dirty="0">
              <a:solidFill>
                <a:prstClr val="black"/>
              </a:solidFill>
              <a:cs typeface="Times New Roman" pitchFamily="18" charset="0"/>
            </a:endParaRPr>
          </a:p>
          <a:p>
            <a:pPr marL="228600" lvl="1" indent="0">
              <a:buNone/>
              <a:defRPr/>
            </a:pPr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Relationships / Engagement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:</a:t>
            </a:r>
            <a:r>
              <a:rPr lang="en-US" sz="2500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student social support from educators and parents, the level of respect students have for others, school and community engaged, and student and parental leadership;</a:t>
            </a:r>
          </a:p>
          <a:p>
            <a:pPr marL="228600" lvl="1" indent="0">
              <a:buNone/>
              <a:defRPr/>
            </a:pPr>
            <a:endParaRPr lang="en-US" sz="1200" dirty="0">
              <a:solidFill>
                <a:prstClr val="black"/>
              </a:solidFill>
              <a:cs typeface="Times New Roman" pitchFamily="18" charset="0"/>
            </a:endParaRPr>
          </a:p>
          <a:p>
            <a:pPr marL="228600" lvl="1" indent="0">
              <a:buNone/>
              <a:defRPr/>
            </a:pPr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Teaching and Learning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:</a:t>
            </a:r>
            <a:r>
              <a:rPr lang="en-US" sz="2500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a positive and professional student-teacher-school relationship, social and emotional skills training, civic education, and positive support for learning; and </a:t>
            </a:r>
          </a:p>
          <a:p>
            <a:pPr marL="228600" lvl="1" indent="0">
              <a:buNone/>
              <a:defRPr/>
            </a:pPr>
            <a:endParaRPr lang="en-US" sz="1200" dirty="0">
              <a:solidFill>
                <a:prstClr val="black"/>
              </a:solidFill>
              <a:cs typeface="Times New Roman" pitchFamily="18" charset="0"/>
            </a:endParaRPr>
          </a:p>
          <a:p>
            <a:pPr marL="228600" lvl="1" indent="0">
              <a:buNone/>
              <a:defRPr/>
            </a:pPr>
            <a:r>
              <a:rPr lang="en-US" sz="2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Institutional Environment</a:t>
            </a: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: the physical environment of the school. </a:t>
            </a:r>
          </a:p>
        </p:txBody>
      </p:sp>
    </p:spTree>
    <p:extLst>
      <p:ext uri="{BB962C8B-B14F-4D97-AF65-F5344CB8AC3E}">
        <p14:creationId xmlns:p14="http://schemas.microsoft.com/office/powerpoint/2010/main" val="354142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Who cares, really?</a:t>
            </a:r>
          </a:p>
        </p:txBody>
      </p:sp>
    </p:spTree>
    <p:extLst>
      <p:ext uri="{BB962C8B-B14F-4D97-AF65-F5344CB8AC3E}">
        <p14:creationId xmlns:p14="http://schemas.microsoft.com/office/powerpoint/2010/main" val="2421245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 rot="20819390">
            <a:off x="403589" y="561427"/>
            <a:ext cx="2983230" cy="167767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 rot="429489">
            <a:off x="3298084" y="525232"/>
            <a:ext cx="3111500" cy="175006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 rot="21192809">
            <a:off x="5575770" y="1434704"/>
            <a:ext cx="3218180" cy="181038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253036" y="2462332"/>
            <a:ext cx="2926080" cy="164592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/>
          <a:stretch>
            <a:fillRect/>
          </a:stretch>
        </p:blipFill>
        <p:spPr>
          <a:xfrm rot="1363902">
            <a:off x="2871024" y="2619587"/>
            <a:ext cx="2877820" cy="161861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8"/>
          <a:stretch>
            <a:fillRect/>
          </a:stretch>
        </p:blipFill>
        <p:spPr>
          <a:xfrm rot="545616">
            <a:off x="371892" y="4315056"/>
            <a:ext cx="2753995" cy="1723042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9"/>
          <a:stretch>
            <a:fillRect/>
          </a:stretch>
        </p:blipFill>
        <p:spPr>
          <a:xfrm rot="333382">
            <a:off x="5827295" y="3269728"/>
            <a:ext cx="2715130" cy="1779583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10"/>
          <a:stretch>
            <a:fillRect/>
          </a:stretch>
        </p:blipFill>
        <p:spPr>
          <a:xfrm rot="21051007">
            <a:off x="3356017" y="4616803"/>
            <a:ext cx="2550160" cy="143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tracking YOUR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419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http://ocrdata.ed.gov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4"/>
              </a:rPr>
              <a:t>www.gaappleseed.org/toolkit/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5"/>
              </a:rPr>
              <a:t>www.schooldisciplinedata.org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67226"/>
      </p:ext>
    </p:extLst>
  </p:cSld>
  <p:clrMapOvr>
    <a:masterClrMapping/>
  </p:clrMapOvr>
</p:sld>
</file>

<file path=ppt/theme/theme1.xml><?xml version="1.0" encoding="utf-8"?>
<a:theme xmlns:a="http://schemas.openxmlformats.org/drawingml/2006/main" name="Book in clouds academic presentation with vide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7847DE1-7447-4BB3-92C7-CFBC2A0F3E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Book in clouds academic presentation with video</Template>
  <TotalTime>1499</TotalTime>
  <Words>2355</Words>
  <Application>Microsoft Office PowerPoint</Application>
  <PresentationFormat>On-screen Show (4:3)</PresentationFormat>
  <Paragraphs>352</Paragraphs>
  <Slides>40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Book in clouds academic presentation with video</vt:lpstr>
      <vt:lpstr>School Climate</vt:lpstr>
      <vt:lpstr>What is school climate exactly?</vt:lpstr>
      <vt:lpstr>PowerPoint Presentation</vt:lpstr>
      <vt:lpstr>Positive School Climate</vt:lpstr>
      <vt:lpstr>Positive School Climate</vt:lpstr>
      <vt:lpstr>Four Dimensions of School Climate</vt:lpstr>
      <vt:lpstr>Who cares, really?</vt:lpstr>
      <vt:lpstr>PowerPoint Presentation</vt:lpstr>
      <vt:lpstr>Who is tracking YOUR data?</vt:lpstr>
      <vt:lpstr>U.S. Department of Education</vt:lpstr>
      <vt:lpstr>Disproportionality</vt:lpstr>
      <vt:lpstr>PowerPoint Presentation</vt:lpstr>
      <vt:lpstr>PowerPoint Presentation</vt:lpstr>
      <vt:lpstr>Costs of Suspension/Expulsion</vt:lpstr>
      <vt:lpstr>PowerPoint Presentation</vt:lpstr>
      <vt:lpstr>Called to Reexamine School Discipline</vt:lpstr>
      <vt:lpstr>Where do we Stand?</vt:lpstr>
      <vt:lpstr>CSRA Data:  OSS</vt:lpstr>
      <vt:lpstr>CSRA Data:  Attendance</vt:lpstr>
      <vt:lpstr>Take a moment to look at your data.</vt:lpstr>
      <vt:lpstr>Measuring School Climate in Georgia</vt:lpstr>
      <vt:lpstr>CCRPI</vt:lpstr>
      <vt:lpstr>Measuring School Climate in Georgia</vt:lpstr>
      <vt:lpstr>School Climate Star Rating 1-5 </vt:lpstr>
      <vt:lpstr>Additional Considerations</vt:lpstr>
      <vt:lpstr>Additional Considerations</vt:lpstr>
      <vt:lpstr>Positive Behavior Interventions &amp; Supports</vt:lpstr>
      <vt:lpstr>More PBIS Info…</vt:lpstr>
      <vt:lpstr>PBIS = Framework</vt:lpstr>
      <vt:lpstr>PBIS is not…</vt:lpstr>
      <vt:lpstr>Traditional Discipline vs. PBIS</vt:lpstr>
      <vt:lpstr>Critical Elements of PBIS</vt:lpstr>
      <vt:lpstr>Experimental Research on SWPBIS</vt:lpstr>
      <vt:lpstr>Importance of Teaching Behavior</vt:lpstr>
      <vt:lpstr>School-wide Information System (SWIS) Big 7 Data Collection &amp; Analysis</vt:lpstr>
      <vt:lpstr>PBIS is NOT…</vt:lpstr>
      <vt:lpstr>System Requirements for PBIS</vt:lpstr>
      <vt:lpstr>Reasons NOT to Implement PBIS</vt:lpstr>
      <vt:lpstr>How do we respond to the U.S. Dept. of Ed’s expectations?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Climate</dc:title>
  <dc:creator>E</dc:creator>
  <dc:description>2010 animated education powerpoint template from presentationpro.com</dc:description>
  <cp:lastModifiedBy>Marie Echols</cp:lastModifiedBy>
  <cp:revision>60</cp:revision>
  <cp:lastPrinted>2014-10-13T17:32:34Z</cp:lastPrinted>
  <dcterms:created xsi:type="dcterms:W3CDTF">2014-10-04T21:53:33Z</dcterms:created>
  <dcterms:modified xsi:type="dcterms:W3CDTF">2014-11-07T22:58:22Z</dcterms:modified>
  <cp:category>2010 education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TC018813599991</vt:lpwstr>
  </property>
</Properties>
</file>