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94" r:id="rId3"/>
    <p:sldId id="276" r:id="rId4"/>
    <p:sldId id="287" r:id="rId5"/>
    <p:sldId id="277" r:id="rId6"/>
    <p:sldId id="278" r:id="rId7"/>
    <p:sldId id="283" r:id="rId8"/>
    <p:sldId id="295" r:id="rId9"/>
    <p:sldId id="257" r:id="rId10"/>
    <p:sldId id="262" r:id="rId11"/>
    <p:sldId id="284" r:id="rId12"/>
    <p:sldId id="264" r:id="rId13"/>
    <p:sldId id="265" r:id="rId14"/>
    <p:sldId id="281" r:id="rId15"/>
    <p:sldId id="280" r:id="rId16"/>
    <p:sldId id="285" r:id="rId17"/>
    <p:sldId id="282" r:id="rId18"/>
    <p:sldId id="263" r:id="rId19"/>
    <p:sldId id="286" r:id="rId20"/>
    <p:sldId id="266" r:id="rId21"/>
    <p:sldId id="288" r:id="rId22"/>
    <p:sldId id="296" r:id="rId23"/>
    <p:sldId id="297" r:id="rId24"/>
    <p:sldId id="298" r:id="rId25"/>
    <p:sldId id="299" r:id="rId26"/>
    <p:sldId id="300" r:id="rId27"/>
    <p:sldId id="301" r:id="rId28"/>
    <p:sldId id="267" r:id="rId29"/>
    <p:sldId id="268" r:id="rId30"/>
    <p:sldId id="269" r:id="rId31"/>
    <p:sldId id="289" r:id="rId32"/>
    <p:sldId id="270" r:id="rId33"/>
    <p:sldId id="271" r:id="rId34"/>
    <p:sldId id="290" r:id="rId35"/>
    <p:sldId id="272" r:id="rId36"/>
    <p:sldId id="302" r:id="rId37"/>
    <p:sldId id="273" r:id="rId38"/>
    <p:sldId id="291" r:id="rId39"/>
    <p:sldId id="275" r:id="rId40"/>
    <p:sldId id="292" r:id="rId41"/>
    <p:sldId id="293" r:id="rId42"/>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0" autoAdjust="0"/>
    <p:restoredTop sz="94660"/>
  </p:normalViewPr>
  <p:slideViewPr>
    <p:cSldViewPr snapToGrid="0" snapToObjects="1">
      <p:cViewPr varScale="1">
        <p:scale>
          <a:sx n="75" d="100"/>
          <a:sy n="75" d="100"/>
        </p:scale>
        <p:origin x="-1056" y="-90"/>
      </p:cViewPr>
      <p:guideLst>
        <p:guide orient="horz" pos="2160"/>
        <p:guide pos="2880"/>
      </p:guideLst>
    </p:cSldViewPr>
  </p:slideViewPr>
  <p:notesTextViewPr>
    <p:cViewPr>
      <p:scale>
        <a:sx n="100" d="100"/>
        <a:sy n="100" d="100"/>
      </p:scale>
      <p:origin x="0" y="0"/>
    </p:cViewPr>
  </p:notesTextViewPr>
  <p:sorterViewPr>
    <p:cViewPr>
      <p:scale>
        <a:sx n="95" d="100"/>
        <a:sy n="95" d="100"/>
      </p:scale>
      <p:origin x="0" y="39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F63E9977-7309-4CEF-85ED-FC2BBE3D352F}" type="datetimeFigureOut">
              <a:rPr lang="en-US" smtClean="0"/>
              <a:t>10/27/2014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D85A5B21-3CA5-4335-994A-C5820B42FB84}" type="slidenum">
              <a:rPr lang="en-US" smtClean="0"/>
              <a:t>‹#›</a:t>
            </a:fld>
            <a:endParaRPr lang="en-US"/>
          </a:p>
        </p:txBody>
      </p:sp>
    </p:spTree>
    <p:extLst>
      <p:ext uri="{BB962C8B-B14F-4D97-AF65-F5344CB8AC3E}">
        <p14:creationId xmlns:p14="http://schemas.microsoft.com/office/powerpoint/2010/main" val="2167626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DAA610-7865-4500-9A92-10AD0E915D62}" type="datetime1">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169618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CE19D-9C1D-47F1-941F-7E44C1A0CAF5}" type="datetime1">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300167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7B418-50DD-4FD1-9DA8-54CC95004AEF}" type="datetime1">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136798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A8D69-0AE4-4B1B-869D-21B0ABD0EE63}" type="datetime1">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54151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FA310-7AAC-47B7-9819-5E566486BDF3}" type="datetime1">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106274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1995A9-CBE4-46B9-BF92-010CFC616E28}" type="datetime1">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166801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E6045-D1B2-466D-A324-2CE54D8338AE}" type="datetime1">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16289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B3E16E-EA0D-46CF-ABAD-62D74C409AC5}" type="datetime1">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77971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1381E-763C-4121-A41F-5AD38640994A}" type="datetime1">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389016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1F5BB-7C79-4665-ACD5-D6DAA9CD3997}" type="datetime1">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412487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47CA3-0098-4503-804B-7600D6F24BDD}" type="datetime1">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F5B63-4BCF-B244-9CF1-9AEE0936C3A6}" type="slidenum">
              <a:rPr lang="en-US" smtClean="0"/>
              <a:t>‹#›</a:t>
            </a:fld>
            <a:endParaRPr lang="en-US"/>
          </a:p>
        </p:txBody>
      </p:sp>
    </p:spTree>
    <p:extLst>
      <p:ext uri="{BB962C8B-B14F-4D97-AF65-F5344CB8AC3E}">
        <p14:creationId xmlns:p14="http://schemas.microsoft.com/office/powerpoint/2010/main" val="269956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C42EC-F7AC-4386-B1D9-58809EE2FA23}" type="datetime1">
              <a:rPr lang="en-US" smtClean="0"/>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F5B63-4BCF-B244-9CF1-9AEE0936C3A6}" type="slidenum">
              <a:rPr lang="en-US" smtClean="0"/>
              <a:t>‹#›</a:t>
            </a:fld>
            <a:endParaRPr lang="en-US"/>
          </a:p>
        </p:txBody>
      </p:sp>
    </p:spTree>
    <p:extLst>
      <p:ext uri="{BB962C8B-B14F-4D97-AF65-F5344CB8AC3E}">
        <p14:creationId xmlns:p14="http://schemas.microsoft.com/office/powerpoint/2010/main" val="1385462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58875"/>
            <a:ext cx="7772400" cy="1470025"/>
          </a:xfrm>
        </p:spPr>
        <p:txBody>
          <a:bodyPr/>
          <a:lstStyle/>
          <a:p>
            <a:r>
              <a:rPr lang="en-US" dirty="0" smtClean="0"/>
              <a:t>Hatchet</a:t>
            </a:r>
            <a:endParaRPr lang="en-US" dirty="0"/>
          </a:p>
        </p:txBody>
      </p:sp>
      <p:sp>
        <p:nvSpPr>
          <p:cNvPr id="3" name="Subtitle 2"/>
          <p:cNvSpPr>
            <a:spLocks noGrp="1"/>
          </p:cNvSpPr>
          <p:nvPr>
            <p:ph type="subTitle" idx="1"/>
          </p:nvPr>
        </p:nvSpPr>
        <p:spPr>
          <a:xfrm>
            <a:off x="1490664" y="2643187"/>
            <a:ext cx="6400800" cy="1752600"/>
          </a:xfrm>
        </p:spPr>
        <p:txBody>
          <a:bodyPr/>
          <a:lstStyle/>
          <a:p>
            <a:r>
              <a:rPr lang="en-US" dirty="0" smtClean="0"/>
              <a:t>Taking our spy glass to one passage.</a:t>
            </a:r>
            <a:endParaRPr lang="en-US" dirty="0"/>
          </a:p>
        </p:txBody>
      </p:sp>
      <p:pic>
        <p:nvPicPr>
          <p:cNvPr id="2050" name="Picture 2" descr="C:\Documents and Settings\kflanders\Local Settings\Temporary Internet Files\Content.IE5\EONL8AOJ\MM900046618[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59830" y="3829050"/>
            <a:ext cx="2221821" cy="230981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D10F5B63-4BCF-B244-9CF1-9AEE0936C3A6}" type="slidenum">
              <a:rPr lang="en-US" smtClean="0"/>
              <a:t>1</a:t>
            </a:fld>
            <a:endParaRPr lang="en-US"/>
          </a:p>
        </p:txBody>
      </p:sp>
    </p:spTree>
    <p:extLst>
      <p:ext uri="{BB962C8B-B14F-4D97-AF65-F5344CB8AC3E}">
        <p14:creationId xmlns:p14="http://schemas.microsoft.com/office/powerpoint/2010/main" val="4173836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388268"/>
            <a:ext cx="8541149" cy="6694141"/>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Always </a:t>
            </a:r>
            <a:r>
              <a:rPr lang="en-US" sz="2300" dirty="0"/>
              <a:t>it started with a single </a:t>
            </a:r>
            <a:r>
              <a:rPr lang="en-US" sz="2800" b="1" dirty="0">
                <a:solidFill>
                  <a:schemeClr val="accent2"/>
                </a:solidFill>
              </a:rPr>
              <a:t>word</a:t>
            </a:r>
            <a:r>
              <a:rPr lang="en-US" sz="2300" dirty="0"/>
              <a:t>.</a:t>
            </a:r>
          </a:p>
          <a:p>
            <a:r>
              <a:rPr lang="en-US" sz="2300" dirty="0" smtClean="0"/>
              <a:t>	Divorce</a:t>
            </a:r>
            <a:r>
              <a:rPr lang="en-US" sz="2300" dirty="0"/>
              <a:t>.</a:t>
            </a:r>
          </a:p>
          <a:p>
            <a:r>
              <a:rPr lang="en-US" sz="2300" dirty="0" smtClean="0"/>
              <a:t>	It </a:t>
            </a:r>
            <a:r>
              <a:rPr lang="en-US" sz="2300" dirty="0"/>
              <a:t>was an ugly </a:t>
            </a:r>
            <a:r>
              <a:rPr lang="en-US" sz="2800" b="1" dirty="0">
                <a:solidFill>
                  <a:schemeClr val="accent2"/>
                </a:solidFill>
              </a:rPr>
              <a:t>word</a:t>
            </a:r>
            <a:r>
              <a:rPr lang="en-US" sz="2300" dirty="0"/>
              <a:t>, he thought.  A tearing ugly </a:t>
            </a:r>
            <a:r>
              <a:rPr lang="en-US" sz="2800" b="1" dirty="0">
                <a:solidFill>
                  <a:schemeClr val="accent2"/>
                </a:solidFill>
              </a:rPr>
              <a:t>word</a:t>
            </a:r>
            <a:r>
              <a:rPr lang="en-US" sz="2300" dirty="0"/>
              <a:t> that meant fights and yelling, lawyers – God, the thought, how he hated lawyers who sat with the comfortable smiles and tried to explain to him in legal terms how all that he lived in was coming apart – and the breaking and shattering of all the solid things.  His home, his life – all the solid things.  Divorce.  A breaking </a:t>
            </a:r>
            <a:r>
              <a:rPr lang="en-US" sz="2800" b="1" dirty="0">
                <a:solidFill>
                  <a:schemeClr val="accent2"/>
                </a:solidFill>
              </a:rPr>
              <a:t>word</a:t>
            </a:r>
            <a:r>
              <a:rPr lang="en-US" sz="2300" dirty="0"/>
              <a:t>, an ugly breaking </a:t>
            </a:r>
            <a:r>
              <a:rPr lang="en-US" sz="2800" b="1" dirty="0">
                <a:solidFill>
                  <a:schemeClr val="accent2"/>
                </a:solidFill>
              </a:rPr>
              <a:t>word</a:t>
            </a:r>
            <a:r>
              <a:rPr lang="en-US" sz="2300" dirty="0"/>
              <a:t>.</a:t>
            </a:r>
          </a:p>
          <a:p>
            <a:r>
              <a:rPr lang="en-US" sz="2300" dirty="0" smtClean="0"/>
              <a:t>	Divorce</a:t>
            </a:r>
            <a:r>
              <a:rPr lang="en-US" sz="2300" dirty="0"/>
              <a:t>.  </a:t>
            </a:r>
          </a:p>
          <a:p>
            <a:r>
              <a:rPr lang="en-US" sz="2300" dirty="0" smtClean="0"/>
              <a:t>	Secrets</a:t>
            </a:r>
            <a:r>
              <a:rPr lang="en-US" sz="2300" dirty="0"/>
              <a:t>.</a:t>
            </a:r>
          </a:p>
          <a:p>
            <a:r>
              <a:rPr lang="en-US" sz="2300" dirty="0" smtClean="0"/>
              <a:t>	No</a:t>
            </a:r>
            <a:r>
              <a:rPr lang="en-US" sz="2300" dirty="0"/>
              <a:t>, not secrets so much as just the Secret.  What he knew and had not told anybody, what he knew about his mother that had </a:t>
            </a:r>
            <a:r>
              <a:rPr lang="en-US" sz="2300" dirty="0" smtClean="0"/>
              <a:t>caused </a:t>
            </a:r>
            <a:r>
              <a:rPr lang="en-US" sz="2300" dirty="0"/>
              <a:t>the divorce, what he knew, what he knew – the Secret.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10</a:t>
            </a:fld>
            <a:endParaRPr lang="en-US"/>
          </a:p>
        </p:txBody>
      </p:sp>
    </p:spTree>
    <p:extLst>
      <p:ext uri="{BB962C8B-B14F-4D97-AF65-F5344CB8AC3E}">
        <p14:creationId xmlns:p14="http://schemas.microsoft.com/office/powerpoint/2010/main" val="3855670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p:txBody>
          <a:bodyPr>
            <a:normAutofit lnSpcReduction="10000"/>
          </a:bodyPr>
          <a:lstStyle/>
          <a:p>
            <a:r>
              <a:rPr lang="en-US" dirty="0" smtClean="0"/>
              <a:t>Again in partners, have the students highlight </a:t>
            </a:r>
            <a:r>
              <a:rPr lang="en-US" b="1" i="1" dirty="0" smtClean="0">
                <a:solidFill>
                  <a:srgbClr val="00B050"/>
                </a:solidFill>
              </a:rPr>
              <a:t>secrets</a:t>
            </a:r>
            <a:r>
              <a:rPr lang="en-US" b="1" i="1" dirty="0" smtClean="0"/>
              <a:t> </a:t>
            </a:r>
            <a:r>
              <a:rPr lang="en-US" dirty="0" smtClean="0"/>
              <a:t>in green and </a:t>
            </a:r>
            <a:r>
              <a:rPr lang="en-US" b="1" i="1" dirty="0" smtClean="0">
                <a:solidFill>
                  <a:schemeClr val="accent6"/>
                </a:solidFill>
              </a:rPr>
              <a:t>what he knew </a:t>
            </a:r>
            <a:r>
              <a:rPr lang="en-US" dirty="0" smtClean="0"/>
              <a:t>in yellow. (This will orange in the </a:t>
            </a:r>
            <a:r>
              <a:rPr lang="en-US" dirty="0" err="1" smtClean="0"/>
              <a:t>ppt</a:t>
            </a:r>
            <a:r>
              <a:rPr lang="en-US" dirty="0" smtClean="0"/>
              <a:t> so the letters show up.)</a:t>
            </a:r>
          </a:p>
          <a:p>
            <a:r>
              <a:rPr lang="en-US" dirty="0" smtClean="0"/>
              <a:t>Give the students time to come up with their own explanations for the repetition.  Where do the words fall in the passage? Where in the sentence?  Any distinguishing punctuation?</a:t>
            </a:r>
          </a:p>
          <a:p>
            <a:r>
              <a:rPr lang="en-US" dirty="0" smtClean="0"/>
              <a:t>Discuss as a class.</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11</a:t>
            </a:fld>
            <a:endParaRPr lang="en-US"/>
          </a:p>
        </p:txBody>
      </p:sp>
    </p:spTree>
    <p:extLst>
      <p:ext uri="{BB962C8B-B14F-4D97-AF65-F5344CB8AC3E}">
        <p14:creationId xmlns:p14="http://schemas.microsoft.com/office/powerpoint/2010/main" val="2446966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185818"/>
            <a:ext cx="8541149" cy="6924973"/>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t>
            </a:r>
            <a:r>
              <a:rPr lang="en-US" sz="2300" dirty="0"/>
              <a:t>Always it started with a single word.</a:t>
            </a:r>
          </a:p>
          <a:p>
            <a:r>
              <a:rPr lang="en-US" sz="2300" dirty="0"/>
              <a:t>	Divorce.</a:t>
            </a:r>
          </a:p>
          <a:p>
            <a:r>
              <a:rPr lang="en-US" sz="2300" dirty="0"/>
              <a:t>	It was an ugly word, he thought.  A tearing ugly word that meant fights and yelling, lawyers – God, the thought, how he hated lawyers who sat with the comfortable smiles and tried to explain to him in legal terms how all that he lived in was coming apart – and the breaking and shattering of all the solid things.  His home, his life – all the solid things.  Divorce.  A breaking word, an ugly breaking word.</a:t>
            </a:r>
          </a:p>
          <a:p>
            <a:r>
              <a:rPr lang="en-US" sz="2300" dirty="0"/>
              <a:t>	Divorce.  </a:t>
            </a:r>
          </a:p>
          <a:p>
            <a:r>
              <a:rPr lang="en-US" sz="2300" dirty="0" smtClean="0"/>
              <a:t>	</a:t>
            </a:r>
            <a:r>
              <a:rPr lang="en-US" sz="2800" b="1" dirty="0" smtClean="0">
                <a:solidFill>
                  <a:srgbClr val="008000"/>
                </a:solidFill>
              </a:rPr>
              <a:t>Secrets</a:t>
            </a:r>
            <a:r>
              <a:rPr lang="en-US" sz="2300" dirty="0"/>
              <a:t>.</a:t>
            </a:r>
          </a:p>
          <a:p>
            <a:r>
              <a:rPr lang="en-US" sz="2300" dirty="0" smtClean="0"/>
              <a:t>	No</a:t>
            </a:r>
            <a:r>
              <a:rPr lang="en-US" sz="2300" dirty="0"/>
              <a:t>, not </a:t>
            </a:r>
            <a:r>
              <a:rPr lang="en-US" sz="2800" b="1" dirty="0">
                <a:solidFill>
                  <a:srgbClr val="008000"/>
                </a:solidFill>
              </a:rPr>
              <a:t>secrets</a:t>
            </a:r>
            <a:r>
              <a:rPr lang="en-US" sz="2300" dirty="0"/>
              <a:t> so much as just the </a:t>
            </a:r>
            <a:r>
              <a:rPr lang="en-US" sz="2800" b="1" dirty="0">
                <a:solidFill>
                  <a:srgbClr val="008000"/>
                </a:solidFill>
              </a:rPr>
              <a:t>Secret</a:t>
            </a:r>
            <a:r>
              <a:rPr lang="en-US" sz="2300" dirty="0"/>
              <a:t>.  What he knew and had not told anybody, what he knew about his mother that had </a:t>
            </a:r>
            <a:r>
              <a:rPr lang="en-US" sz="2300" dirty="0" smtClean="0"/>
              <a:t>caused </a:t>
            </a:r>
            <a:r>
              <a:rPr lang="en-US" sz="2300" dirty="0"/>
              <a:t>the divorce, what he knew, what he knew – the </a:t>
            </a:r>
            <a:r>
              <a:rPr lang="en-US" sz="2800" b="1" dirty="0">
                <a:solidFill>
                  <a:srgbClr val="008000"/>
                </a:solidFill>
              </a:rPr>
              <a:t>Secret</a:t>
            </a:r>
            <a:r>
              <a:rPr lang="en-US" sz="2300" dirty="0"/>
              <a: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12</a:t>
            </a:fld>
            <a:endParaRPr lang="en-US"/>
          </a:p>
        </p:txBody>
      </p:sp>
    </p:spTree>
    <p:extLst>
      <p:ext uri="{BB962C8B-B14F-4D97-AF65-F5344CB8AC3E}">
        <p14:creationId xmlns:p14="http://schemas.microsoft.com/office/powerpoint/2010/main" val="4192189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86915"/>
            <a:ext cx="8541149" cy="6924973"/>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Always </a:t>
            </a:r>
            <a:r>
              <a:rPr lang="en-US" sz="2300" dirty="0"/>
              <a:t>it started with a single word.</a:t>
            </a:r>
          </a:p>
          <a:p>
            <a:r>
              <a:rPr lang="en-US" sz="2300" dirty="0"/>
              <a:t>	Divorce.</a:t>
            </a:r>
          </a:p>
          <a:p>
            <a:r>
              <a:rPr lang="en-US" sz="2300" dirty="0"/>
              <a:t>	It was an ugly word, he thought.  A tearing ugly word that meant fights and yelling, lawyers – God, the thought, how he hated lawyers who sat with the comfortable smiles and tried to explain to him in legal terms how all that he lived in was coming apart – and the breaking and shattering of all the solid things.  His home, his life – all the solid things.  Divorce.  A breaking word, an ugly breaking word.</a:t>
            </a:r>
          </a:p>
          <a:p>
            <a:r>
              <a:rPr lang="en-US" sz="2300" dirty="0"/>
              <a:t>	Divorce.  </a:t>
            </a:r>
          </a:p>
          <a:p>
            <a:r>
              <a:rPr lang="en-US" sz="2300" dirty="0" smtClean="0"/>
              <a:t>	Secrets</a:t>
            </a:r>
            <a:r>
              <a:rPr lang="en-US" sz="2300" dirty="0"/>
              <a:t>.</a:t>
            </a:r>
          </a:p>
          <a:p>
            <a:r>
              <a:rPr lang="en-US" sz="2300" dirty="0" smtClean="0"/>
              <a:t>	No</a:t>
            </a:r>
            <a:r>
              <a:rPr lang="en-US" sz="2300" dirty="0"/>
              <a:t>, not secrets so much as just the Secret.  </a:t>
            </a:r>
            <a:r>
              <a:rPr lang="en-US" sz="2800" b="1" dirty="0">
                <a:solidFill>
                  <a:srgbClr val="FF6600"/>
                </a:solidFill>
              </a:rPr>
              <a:t>What he knew </a:t>
            </a:r>
            <a:r>
              <a:rPr lang="en-US" sz="2300" dirty="0"/>
              <a:t>and had not told anybody, </a:t>
            </a:r>
            <a:r>
              <a:rPr lang="en-US" sz="2800" b="1" dirty="0">
                <a:solidFill>
                  <a:srgbClr val="FF6600"/>
                </a:solidFill>
              </a:rPr>
              <a:t>what he knew </a:t>
            </a:r>
            <a:r>
              <a:rPr lang="en-US" sz="2300" dirty="0"/>
              <a:t>about his mother that had </a:t>
            </a:r>
            <a:r>
              <a:rPr lang="en-US" sz="2300" dirty="0" smtClean="0"/>
              <a:t>caused </a:t>
            </a:r>
            <a:r>
              <a:rPr lang="en-US" sz="2300" dirty="0"/>
              <a:t>the divorce, </a:t>
            </a:r>
            <a:r>
              <a:rPr lang="en-US" sz="2800" b="1" dirty="0">
                <a:solidFill>
                  <a:srgbClr val="FF6600"/>
                </a:solidFill>
              </a:rPr>
              <a:t>what he knew</a:t>
            </a:r>
            <a:r>
              <a:rPr lang="en-US" sz="2300" dirty="0"/>
              <a:t>, </a:t>
            </a:r>
            <a:r>
              <a:rPr lang="en-US" sz="2800" b="1" dirty="0">
                <a:solidFill>
                  <a:srgbClr val="FF6600"/>
                </a:solidFill>
              </a:rPr>
              <a:t>what he knew </a:t>
            </a:r>
            <a:r>
              <a:rPr lang="en-US" sz="2300" dirty="0"/>
              <a:t>– the Secret.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13</a:t>
            </a:fld>
            <a:endParaRPr lang="en-US"/>
          </a:p>
        </p:txBody>
      </p:sp>
    </p:spTree>
    <p:extLst>
      <p:ext uri="{BB962C8B-B14F-4D97-AF65-F5344CB8AC3E}">
        <p14:creationId xmlns:p14="http://schemas.microsoft.com/office/powerpoint/2010/main" val="3769181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3200" y="647700"/>
            <a:ext cx="8801100" cy="2273300"/>
          </a:xfrm>
        </p:spPr>
        <p:txBody>
          <a:bodyPr>
            <a:noAutofit/>
          </a:bodyPr>
          <a:lstStyle/>
          <a:p>
            <a:r>
              <a:rPr lang="en-US" sz="4000" dirty="0" smtClean="0"/>
              <a:t>What is Gary Paulsen’s diction </a:t>
            </a:r>
            <a:r>
              <a:rPr lang="en-US" sz="4000" dirty="0" smtClean="0"/>
              <a:t>and repetition of words helping </a:t>
            </a:r>
            <a:r>
              <a:rPr lang="en-US" sz="4000" dirty="0" smtClean="0"/>
              <a:t>the reader understand about </a:t>
            </a:r>
            <a:r>
              <a:rPr lang="en-US" sz="4000" dirty="0" smtClean="0"/>
              <a:t>Brian?  </a:t>
            </a:r>
            <a:br>
              <a:rPr lang="en-US" sz="4000" dirty="0" smtClean="0"/>
            </a:br>
            <a:r>
              <a:rPr lang="en-US" sz="4000" dirty="0" smtClean="0"/>
              <a:t>How do you think Brian is feeling at this moment?</a:t>
            </a:r>
            <a:endParaRPr lang="en-US" sz="4000" dirty="0"/>
          </a:p>
        </p:txBody>
      </p:sp>
      <p:sp>
        <p:nvSpPr>
          <p:cNvPr id="3" name="Slide Number Placeholder 2"/>
          <p:cNvSpPr>
            <a:spLocks noGrp="1"/>
          </p:cNvSpPr>
          <p:nvPr>
            <p:ph type="sldNum" sz="quarter" idx="12"/>
          </p:nvPr>
        </p:nvSpPr>
        <p:spPr/>
        <p:txBody>
          <a:bodyPr/>
          <a:lstStyle/>
          <a:p>
            <a:fld id="{D10F5B63-4BCF-B244-9CF1-9AEE0936C3A6}" type="slidenum">
              <a:rPr lang="en-US" smtClean="0"/>
              <a:t>14</a:t>
            </a:fld>
            <a:endParaRPr lang="en-US"/>
          </a:p>
        </p:txBody>
      </p:sp>
    </p:spTree>
    <p:extLst>
      <p:ext uri="{BB962C8B-B14F-4D97-AF65-F5344CB8AC3E}">
        <p14:creationId xmlns:p14="http://schemas.microsoft.com/office/powerpoint/2010/main" val="1235219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108" y="995628"/>
            <a:ext cx="8229600" cy="1143000"/>
          </a:xfrm>
        </p:spPr>
        <p:txBody>
          <a:bodyPr>
            <a:normAutofit fontScale="90000"/>
          </a:bodyPr>
          <a:lstStyle/>
          <a:p>
            <a:r>
              <a:rPr lang="en-US" dirty="0" smtClean="0"/>
              <a:t>What is Gary Paulsen doing with his diction in this passage?</a:t>
            </a:r>
            <a:endParaRPr lang="en-US" dirty="0"/>
          </a:p>
        </p:txBody>
      </p:sp>
      <p:sp>
        <p:nvSpPr>
          <p:cNvPr id="4" name="Oval 3"/>
          <p:cNvSpPr/>
          <p:nvPr/>
        </p:nvSpPr>
        <p:spPr>
          <a:xfrm>
            <a:off x="429725" y="2856441"/>
            <a:ext cx="2473263" cy="1550576"/>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Oval 5"/>
          <p:cNvSpPr/>
          <p:nvPr/>
        </p:nvSpPr>
        <p:spPr>
          <a:xfrm>
            <a:off x="3728577" y="4440916"/>
            <a:ext cx="1912456" cy="82296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Round Diagonal Corner Rectangle 6"/>
          <p:cNvSpPr/>
          <p:nvPr/>
        </p:nvSpPr>
        <p:spPr>
          <a:xfrm>
            <a:off x="6928461" y="5545206"/>
            <a:ext cx="822960" cy="822960"/>
          </a:xfrm>
          <a:prstGeom prst="round2DiagRec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Action Button: Forward or Next 7"/>
          <p:cNvSpPr/>
          <p:nvPr/>
        </p:nvSpPr>
        <p:spPr>
          <a:xfrm rot="2387467">
            <a:off x="2839213" y="3955019"/>
            <a:ext cx="605884" cy="638515"/>
          </a:xfrm>
          <a:prstGeom prst="actionButtonForwardNex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Action Button: Forward or Next 10"/>
          <p:cNvSpPr/>
          <p:nvPr/>
        </p:nvSpPr>
        <p:spPr>
          <a:xfrm rot="2387467">
            <a:off x="5647187" y="5071002"/>
            <a:ext cx="605884" cy="638515"/>
          </a:xfrm>
          <a:prstGeom prst="actionButtonForwardNex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Slide Number Placeholder 2"/>
          <p:cNvSpPr>
            <a:spLocks noGrp="1"/>
          </p:cNvSpPr>
          <p:nvPr>
            <p:ph type="sldNum" sz="quarter" idx="12"/>
          </p:nvPr>
        </p:nvSpPr>
        <p:spPr/>
        <p:txBody>
          <a:bodyPr/>
          <a:lstStyle/>
          <a:p>
            <a:fld id="{D10F5B63-4BCF-B244-9CF1-9AEE0936C3A6}" type="slidenum">
              <a:rPr lang="en-US" smtClean="0"/>
              <a:t>15</a:t>
            </a:fld>
            <a:endParaRPr lang="en-US"/>
          </a:p>
        </p:txBody>
      </p:sp>
    </p:spTree>
    <p:extLst>
      <p:ext uri="{BB962C8B-B14F-4D97-AF65-F5344CB8AC3E}">
        <p14:creationId xmlns:p14="http://schemas.microsoft.com/office/powerpoint/2010/main" val="3935060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p:txBody>
          <a:bodyPr/>
          <a:lstStyle/>
          <a:p>
            <a:r>
              <a:rPr lang="en-US" dirty="0" smtClean="0"/>
              <a:t>This is a question for the teachers!</a:t>
            </a:r>
          </a:p>
          <a:p>
            <a:endParaRPr lang="en-US" dirty="0"/>
          </a:p>
          <a:p>
            <a:r>
              <a:rPr lang="en-US" dirty="0" smtClean="0"/>
              <a:t>In the next frame, find the sentence or sentence fragment that is the longest in the passage.  Why is this particular sentence so long?  What does it seem to indicate about Brian feelings toward the subject matter?</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16</a:t>
            </a:fld>
            <a:endParaRPr lang="en-US"/>
          </a:p>
        </p:txBody>
      </p:sp>
    </p:spTree>
    <p:extLst>
      <p:ext uri="{BB962C8B-B14F-4D97-AF65-F5344CB8AC3E}">
        <p14:creationId xmlns:p14="http://schemas.microsoft.com/office/powerpoint/2010/main" val="946227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388268"/>
            <a:ext cx="8541149" cy="6463309"/>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Always </a:t>
            </a:r>
            <a:r>
              <a:rPr lang="en-US" sz="2300" dirty="0"/>
              <a:t>it started with a single word.</a:t>
            </a:r>
          </a:p>
          <a:p>
            <a:r>
              <a:rPr lang="en-US" sz="2300" dirty="0" smtClean="0"/>
              <a:t>	Divorce</a:t>
            </a:r>
            <a:r>
              <a:rPr lang="en-US" sz="2300" dirty="0"/>
              <a:t>.</a:t>
            </a:r>
          </a:p>
          <a:p>
            <a:r>
              <a:rPr lang="en-US" sz="2300" dirty="0"/>
              <a:t>	It was an ugly word, he thought.  A tearing ugly word that meant fights and yelling, lawyers – God, the thought, how he hated lawyers who sat with the comfortable smiles and tried to explain to him in legal terms how all that he lived in was coming apart – and the breaking and shattering of all the solid things.  His home, his life – all the solid things.  Divorce.  A breaking word, an ugly breaking word.</a:t>
            </a:r>
          </a:p>
          <a:p>
            <a:r>
              <a:rPr lang="en-US" sz="2300" dirty="0" smtClean="0"/>
              <a:t>	Divorce</a:t>
            </a:r>
            <a:r>
              <a:rPr lang="en-US" sz="2300" dirty="0"/>
              <a:t>.  </a:t>
            </a:r>
          </a:p>
          <a:p>
            <a:r>
              <a:rPr lang="en-US" sz="2300" dirty="0" smtClean="0"/>
              <a:t>	Secrets</a:t>
            </a:r>
            <a:r>
              <a:rPr lang="en-US" sz="2300" dirty="0"/>
              <a:t>.</a:t>
            </a:r>
          </a:p>
          <a:p>
            <a:r>
              <a:rPr lang="en-US" sz="2300" dirty="0" smtClean="0"/>
              <a:t>	No</a:t>
            </a:r>
            <a:r>
              <a:rPr lang="en-US" sz="2300" dirty="0"/>
              <a:t>, not secrets so much as just the Secret.  What he knew and had not told anybody, what he knew about his mother that had </a:t>
            </a:r>
            <a:r>
              <a:rPr lang="en-US" sz="2300" dirty="0" smtClean="0"/>
              <a:t>caused </a:t>
            </a:r>
            <a:r>
              <a:rPr lang="en-US" sz="2300" dirty="0"/>
              <a:t>the divorce, what he knew, what he knew – the Secret.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17</a:t>
            </a:fld>
            <a:endParaRPr lang="en-US"/>
          </a:p>
        </p:txBody>
      </p:sp>
    </p:spTree>
    <p:extLst>
      <p:ext uri="{BB962C8B-B14F-4D97-AF65-F5344CB8AC3E}">
        <p14:creationId xmlns:p14="http://schemas.microsoft.com/office/powerpoint/2010/main" val="1539106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388268"/>
            <a:ext cx="8541149" cy="6463309"/>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Always </a:t>
            </a:r>
            <a:r>
              <a:rPr lang="en-US" sz="2300" dirty="0"/>
              <a:t>it started with a single word.</a:t>
            </a:r>
          </a:p>
          <a:p>
            <a:r>
              <a:rPr lang="en-US" sz="2300" dirty="0" smtClean="0"/>
              <a:t>	Divorce</a:t>
            </a:r>
            <a:r>
              <a:rPr lang="en-US" sz="2300" dirty="0"/>
              <a:t>.</a:t>
            </a:r>
          </a:p>
          <a:p>
            <a:r>
              <a:rPr lang="en-US" sz="2300" dirty="0" smtClean="0"/>
              <a:t>	It </a:t>
            </a:r>
            <a:r>
              <a:rPr lang="en-US" sz="2300" dirty="0"/>
              <a:t>was an ugly word, he thought.  </a:t>
            </a:r>
            <a:r>
              <a:rPr lang="en-US" sz="2300" b="1" dirty="0">
                <a:solidFill>
                  <a:srgbClr val="FF0000"/>
                </a:solidFill>
              </a:rPr>
              <a:t>A tearing ugly word that meant fights and yelling, lawyers – God, the thought, how he hated lawyers who sat with the comfortable smiles and tried to explain to him in legal terms how all that he lived in was coming apart – and the breaking and shattering of all the solid things.  </a:t>
            </a:r>
            <a:r>
              <a:rPr lang="en-US" sz="2300" dirty="0"/>
              <a:t>His home, his life – all the solid things.  Divorce.  A breaking word, an ugly breaking word.</a:t>
            </a:r>
          </a:p>
          <a:p>
            <a:r>
              <a:rPr lang="en-US" sz="2300" dirty="0" smtClean="0"/>
              <a:t>	Divorce</a:t>
            </a:r>
            <a:r>
              <a:rPr lang="en-US" sz="2300" dirty="0"/>
              <a:t>.  </a:t>
            </a:r>
          </a:p>
          <a:p>
            <a:r>
              <a:rPr lang="en-US" sz="2300" dirty="0" smtClean="0"/>
              <a:t>	Secrets</a:t>
            </a:r>
            <a:r>
              <a:rPr lang="en-US" sz="2300" dirty="0"/>
              <a:t>.</a:t>
            </a:r>
          </a:p>
          <a:p>
            <a:r>
              <a:rPr lang="en-US" sz="2300" dirty="0" smtClean="0"/>
              <a:t>	No</a:t>
            </a:r>
            <a:r>
              <a:rPr lang="en-US" sz="2300" dirty="0"/>
              <a:t>, not secrets so much as just the Secret.  What he knew and had not told anybody, what he knew about his mother that had </a:t>
            </a:r>
            <a:r>
              <a:rPr lang="en-US" sz="2300" dirty="0" smtClean="0"/>
              <a:t>caused </a:t>
            </a:r>
            <a:r>
              <a:rPr lang="en-US" sz="2300" dirty="0"/>
              <a:t>the divorce, what he knew, what he knew – the Secret.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18</a:t>
            </a:fld>
            <a:endParaRPr lang="en-US"/>
          </a:p>
        </p:txBody>
      </p:sp>
    </p:spTree>
    <p:extLst>
      <p:ext uri="{BB962C8B-B14F-4D97-AF65-F5344CB8AC3E}">
        <p14:creationId xmlns:p14="http://schemas.microsoft.com/office/powerpoint/2010/main" val="3855670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p:txBody>
          <a:bodyPr/>
          <a:lstStyle/>
          <a:p>
            <a:r>
              <a:rPr lang="en-US" dirty="0" smtClean="0"/>
              <a:t>Discuss the importance of reading – and then being able to write about it.</a:t>
            </a:r>
          </a:p>
          <a:p>
            <a:r>
              <a:rPr lang="en-US" dirty="0" smtClean="0"/>
              <a:t>We have to prove our ideas with evidence.</a:t>
            </a:r>
          </a:p>
          <a:p>
            <a:r>
              <a:rPr lang="en-US" dirty="0" smtClean="0"/>
              <a:t>We have to explain WHY that evidence helps to prove our point.</a:t>
            </a:r>
          </a:p>
          <a:p>
            <a:r>
              <a:rPr lang="en-US" dirty="0" smtClean="0"/>
              <a:t>Introduce the RACERS template as a way to capture the evidence and explain it so it matches the main idea of our writing.</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19</a:t>
            </a:fld>
            <a:endParaRPr lang="en-US"/>
          </a:p>
        </p:txBody>
      </p:sp>
    </p:spTree>
    <p:extLst>
      <p:ext uri="{BB962C8B-B14F-4D97-AF65-F5344CB8AC3E}">
        <p14:creationId xmlns:p14="http://schemas.microsoft.com/office/powerpoint/2010/main" val="3261926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11"/>
            <a:ext cx="8229600" cy="1143000"/>
          </a:xfrm>
        </p:spPr>
        <p:txBody>
          <a:bodyPr/>
          <a:lstStyle/>
          <a:p>
            <a:r>
              <a:rPr lang="en-US" dirty="0" smtClean="0"/>
              <a:t>What’s up for today?</a:t>
            </a:r>
            <a:endParaRPr lang="en-US" dirty="0"/>
          </a:p>
        </p:txBody>
      </p:sp>
      <p:sp>
        <p:nvSpPr>
          <p:cNvPr id="3" name="Content Placeholder 2"/>
          <p:cNvSpPr>
            <a:spLocks noGrp="1"/>
          </p:cNvSpPr>
          <p:nvPr>
            <p:ph idx="1"/>
          </p:nvPr>
        </p:nvSpPr>
        <p:spPr>
          <a:xfrm>
            <a:off x="457200" y="1211341"/>
            <a:ext cx="8229600" cy="5358161"/>
          </a:xfrm>
        </p:spPr>
        <p:txBody>
          <a:bodyPr>
            <a:normAutofit fontScale="77500" lnSpcReduction="20000"/>
          </a:bodyPr>
          <a:lstStyle/>
          <a:p>
            <a:pPr>
              <a:buFont typeface="Wingdings" panose="05000000000000000000" pitchFamily="2" charset="2"/>
              <a:buChar char="Ø"/>
            </a:pPr>
            <a:r>
              <a:rPr lang="en-US" sz="4700" dirty="0" smtClean="0"/>
              <a:t>Reading goals</a:t>
            </a:r>
          </a:p>
          <a:p>
            <a:pPr lvl="1">
              <a:buFont typeface="Wingdings" panose="05000000000000000000" pitchFamily="2" charset="2"/>
              <a:buChar char="Ø"/>
            </a:pPr>
            <a:r>
              <a:rPr lang="en-US" sz="4200" dirty="0" smtClean="0"/>
              <a:t>Meaning and tone of a passage</a:t>
            </a:r>
          </a:p>
          <a:p>
            <a:pPr lvl="1">
              <a:buFont typeface="Wingdings" panose="05000000000000000000" pitchFamily="2" charset="2"/>
              <a:buChar char="Ø"/>
            </a:pPr>
            <a:r>
              <a:rPr lang="en-US" sz="4200" dirty="0" smtClean="0"/>
              <a:t>Word choice in a passage</a:t>
            </a:r>
          </a:p>
          <a:p>
            <a:pPr lvl="1">
              <a:buFont typeface="Wingdings" panose="05000000000000000000" pitchFamily="2" charset="2"/>
              <a:buChar char="Ø"/>
            </a:pPr>
            <a:r>
              <a:rPr lang="en-US" sz="4200" dirty="0" smtClean="0"/>
              <a:t>Structure of a passage</a:t>
            </a:r>
          </a:p>
          <a:p>
            <a:pPr marL="457200" lvl="1" indent="0">
              <a:buNone/>
            </a:pPr>
            <a:endParaRPr lang="en-US" sz="4200" dirty="0" smtClean="0"/>
          </a:p>
          <a:p>
            <a:pPr>
              <a:buFont typeface="Wingdings" panose="05000000000000000000" pitchFamily="2" charset="2"/>
              <a:buChar char="Ø"/>
            </a:pPr>
            <a:r>
              <a:rPr lang="en-US" sz="4700" dirty="0" smtClean="0"/>
              <a:t>Writing Goals</a:t>
            </a:r>
          </a:p>
          <a:p>
            <a:pPr lvl="1">
              <a:buFont typeface="Wingdings" panose="05000000000000000000" pitchFamily="2" charset="2"/>
              <a:buChar char="Ø"/>
            </a:pPr>
            <a:r>
              <a:rPr lang="en-US" sz="4200" dirty="0" smtClean="0"/>
              <a:t>Organization of ideas</a:t>
            </a:r>
          </a:p>
          <a:p>
            <a:pPr lvl="1">
              <a:buFont typeface="Wingdings" panose="05000000000000000000" pitchFamily="2" charset="2"/>
              <a:buChar char="Ø"/>
            </a:pPr>
            <a:r>
              <a:rPr lang="en-US" sz="4200" dirty="0" smtClean="0"/>
              <a:t>Introducing and summing up information</a:t>
            </a:r>
          </a:p>
          <a:p>
            <a:pPr>
              <a:buFont typeface="Wingdings" panose="05000000000000000000" pitchFamily="2" charset="2"/>
              <a:buChar char="Ø"/>
            </a:pPr>
            <a:endParaRPr lang="en-US" dirty="0"/>
          </a:p>
          <a:p>
            <a:pPr>
              <a:buFont typeface="Wingdings" panose="05000000000000000000" pitchFamily="2" charset="2"/>
              <a:buChar char="Ø"/>
            </a:pPr>
            <a:r>
              <a:rPr lang="en-US" sz="5700" b="1" dirty="0" smtClean="0">
                <a:solidFill>
                  <a:srgbClr val="FF0000"/>
                </a:solidFill>
              </a:rPr>
              <a:t>Citing Evidence</a:t>
            </a:r>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2</a:t>
            </a:fld>
            <a:endParaRPr lang="en-US"/>
          </a:p>
        </p:txBody>
      </p:sp>
    </p:spTree>
    <p:extLst>
      <p:ext uri="{BB962C8B-B14F-4D97-AF65-F5344CB8AC3E}">
        <p14:creationId xmlns:p14="http://schemas.microsoft.com/office/powerpoint/2010/main" val="496737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8758"/>
            <a:ext cx="8229600" cy="1143000"/>
          </a:xfrm>
        </p:spPr>
        <p:txBody>
          <a:bodyPr>
            <a:normAutofit/>
          </a:bodyPr>
          <a:lstStyle/>
          <a:p>
            <a:r>
              <a:rPr lang="en-US" sz="6600" dirty="0" smtClean="0"/>
              <a:t>R. A. C. E. R. S.</a:t>
            </a:r>
            <a:endParaRPr lang="en-US" sz="6600" dirty="0"/>
          </a:p>
        </p:txBody>
      </p:sp>
      <p:sp>
        <p:nvSpPr>
          <p:cNvPr id="3" name="Content Placeholder 2"/>
          <p:cNvSpPr>
            <a:spLocks noGrp="1"/>
          </p:cNvSpPr>
          <p:nvPr>
            <p:ph idx="1"/>
          </p:nvPr>
        </p:nvSpPr>
        <p:spPr>
          <a:xfrm>
            <a:off x="701031" y="2018182"/>
            <a:ext cx="5930613" cy="4525963"/>
          </a:xfrm>
        </p:spPr>
        <p:txBody>
          <a:bodyPr>
            <a:normAutofit/>
          </a:bodyPr>
          <a:lstStyle/>
          <a:p>
            <a:r>
              <a:rPr lang="en-US" sz="4000" dirty="0" smtClean="0"/>
              <a:t>R = Read the Prompt</a:t>
            </a:r>
          </a:p>
          <a:p>
            <a:r>
              <a:rPr lang="en-US" sz="4000" dirty="0" smtClean="0"/>
              <a:t>A = Answer the Prompt</a:t>
            </a:r>
          </a:p>
          <a:p>
            <a:r>
              <a:rPr lang="en-US" sz="4000" dirty="0" smtClean="0"/>
              <a:t>C = Cite Evidence</a:t>
            </a:r>
          </a:p>
          <a:p>
            <a:r>
              <a:rPr lang="en-US" sz="4000" dirty="0" smtClean="0"/>
              <a:t>E = Explain Evidence</a:t>
            </a:r>
          </a:p>
          <a:p>
            <a:r>
              <a:rPr lang="en-US" sz="4000" dirty="0" smtClean="0"/>
              <a:t>R = Repeat C and E </a:t>
            </a:r>
          </a:p>
          <a:p>
            <a:r>
              <a:rPr lang="en-US" sz="4000" dirty="0" smtClean="0"/>
              <a:t>S = Sum It Up</a:t>
            </a:r>
            <a:endParaRPr lang="en-US" sz="4000" dirty="0"/>
          </a:p>
        </p:txBody>
      </p:sp>
      <p:sp>
        <p:nvSpPr>
          <p:cNvPr id="4" name="Slide Number Placeholder 3"/>
          <p:cNvSpPr>
            <a:spLocks noGrp="1"/>
          </p:cNvSpPr>
          <p:nvPr>
            <p:ph type="sldNum" sz="quarter" idx="12"/>
          </p:nvPr>
        </p:nvSpPr>
        <p:spPr/>
        <p:txBody>
          <a:bodyPr/>
          <a:lstStyle/>
          <a:p>
            <a:fld id="{D10F5B63-4BCF-B244-9CF1-9AEE0936C3A6}" type="slidenum">
              <a:rPr lang="en-US" smtClean="0"/>
              <a:t>20</a:t>
            </a:fld>
            <a:endParaRPr lang="en-US"/>
          </a:p>
        </p:txBody>
      </p:sp>
    </p:spTree>
    <p:extLst>
      <p:ext uri="{BB962C8B-B14F-4D97-AF65-F5344CB8AC3E}">
        <p14:creationId xmlns:p14="http://schemas.microsoft.com/office/powerpoint/2010/main" val="2519162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262"/>
            <a:ext cx="8229600" cy="1143000"/>
          </a:xfrm>
        </p:spPr>
        <p:txBody>
          <a:bodyPr/>
          <a:lstStyle/>
          <a:p>
            <a:r>
              <a:rPr lang="en-US" dirty="0" smtClean="0"/>
              <a:t>Hidden Slide</a:t>
            </a:r>
            <a:endParaRPr lang="en-US" dirty="0"/>
          </a:p>
        </p:txBody>
      </p:sp>
      <p:sp>
        <p:nvSpPr>
          <p:cNvPr id="7" name="Rectangle 6"/>
          <p:cNvSpPr/>
          <p:nvPr/>
        </p:nvSpPr>
        <p:spPr>
          <a:xfrm>
            <a:off x="317500" y="735737"/>
            <a:ext cx="8737600" cy="5693866"/>
          </a:xfrm>
          <a:prstGeom prst="rect">
            <a:avLst/>
          </a:prstGeom>
        </p:spPr>
        <p:txBody>
          <a:bodyPr wrap="square">
            <a:spAutoFit/>
          </a:bodyPr>
          <a:lstStyle/>
          <a:p>
            <a:r>
              <a:rPr lang="en-US" sz="2800" dirty="0"/>
              <a:t>R = Read the </a:t>
            </a:r>
            <a:r>
              <a:rPr lang="en-US" sz="2800" dirty="0" smtClean="0"/>
              <a:t>Prompt – </a:t>
            </a:r>
            <a:r>
              <a:rPr lang="en-US" sz="2800" dirty="0" smtClean="0">
                <a:solidFill>
                  <a:srgbClr val="FF0000"/>
                </a:solidFill>
              </a:rPr>
              <a:t>Annotate:  Circle the verbs that the student must do.  Find the direct objects of those verbs.</a:t>
            </a:r>
            <a:endParaRPr lang="en-US" sz="2800" dirty="0">
              <a:solidFill>
                <a:srgbClr val="FF0000"/>
              </a:solidFill>
            </a:endParaRPr>
          </a:p>
          <a:p>
            <a:r>
              <a:rPr lang="en-US" sz="2800" dirty="0"/>
              <a:t>A = Answer the </a:t>
            </a:r>
            <a:r>
              <a:rPr lang="en-US" sz="2800" dirty="0" smtClean="0"/>
              <a:t>Prompt – </a:t>
            </a:r>
            <a:r>
              <a:rPr lang="en-US" sz="2800" dirty="0">
                <a:solidFill>
                  <a:srgbClr val="FF0000"/>
                </a:solidFill>
              </a:rPr>
              <a:t>Turn the prompt around and use the words from the prompt to create the topic sentence or thesis statement.</a:t>
            </a:r>
            <a:endParaRPr lang="en-US" sz="2800" dirty="0">
              <a:solidFill>
                <a:srgbClr val="FF0000"/>
              </a:solidFill>
            </a:endParaRPr>
          </a:p>
          <a:p>
            <a:r>
              <a:rPr lang="en-US" sz="2800" dirty="0"/>
              <a:t>C = Cite </a:t>
            </a:r>
            <a:r>
              <a:rPr lang="en-US" sz="2800" dirty="0" smtClean="0"/>
              <a:t>Evidence – </a:t>
            </a:r>
            <a:r>
              <a:rPr lang="en-US" sz="2800" dirty="0">
                <a:solidFill>
                  <a:srgbClr val="FF0000"/>
                </a:solidFill>
              </a:rPr>
              <a:t>Find specific information from the text to support the answer to the </a:t>
            </a:r>
            <a:r>
              <a:rPr lang="en-US" sz="2800" dirty="0" smtClean="0">
                <a:solidFill>
                  <a:srgbClr val="FF0000"/>
                </a:solidFill>
              </a:rPr>
              <a:t>prompt.</a:t>
            </a:r>
            <a:endParaRPr lang="en-US" sz="2800" dirty="0">
              <a:solidFill>
                <a:srgbClr val="FF0000"/>
              </a:solidFill>
            </a:endParaRPr>
          </a:p>
          <a:p>
            <a:r>
              <a:rPr lang="en-US" sz="2800" dirty="0"/>
              <a:t>E = Explain </a:t>
            </a:r>
            <a:r>
              <a:rPr lang="en-US" sz="2800" dirty="0" smtClean="0"/>
              <a:t>Evidence – </a:t>
            </a:r>
            <a:r>
              <a:rPr lang="en-US" sz="2800" dirty="0">
                <a:solidFill>
                  <a:srgbClr val="FF0000"/>
                </a:solidFill>
              </a:rPr>
              <a:t>Explain why the chosen evidence supports the </a:t>
            </a:r>
            <a:r>
              <a:rPr lang="en-US" sz="2800" dirty="0" smtClean="0">
                <a:solidFill>
                  <a:srgbClr val="FF0000"/>
                </a:solidFill>
              </a:rPr>
              <a:t>answer.</a:t>
            </a:r>
            <a:endParaRPr lang="en-US" sz="2800" dirty="0">
              <a:solidFill>
                <a:srgbClr val="FF0000"/>
              </a:solidFill>
            </a:endParaRPr>
          </a:p>
          <a:p>
            <a:r>
              <a:rPr lang="en-US" sz="2800" dirty="0"/>
              <a:t>R = Repeat C and E </a:t>
            </a:r>
          </a:p>
          <a:p>
            <a:r>
              <a:rPr lang="en-US" sz="2800" dirty="0"/>
              <a:t>S = Sum It </a:t>
            </a:r>
            <a:r>
              <a:rPr lang="en-US" sz="2800" dirty="0" smtClean="0"/>
              <a:t>Up – </a:t>
            </a:r>
            <a:r>
              <a:rPr lang="en-US" sz="2800" dirty="0">
                <a:solidFill>
                  <a:srgbClr val="FF0000"/>
                </a:solidFill>
              </a:rPr>
              <a:t>The So What?  Why should the reader care?  What are the broader implications for this information?</a:t>
            </a:r>
            <a:endParaRPr lang="en-US" sz="2800" dirty="0">
              <a:solidFill>
                <a:srgbClr val="FF0000"/>
              </a:solidFill>
            </a:endParaRPr>
          </a:p>
        </p:txBody>
      </p:sp>
      <p:sp>
        <p:nvSpPr>
          <p:cNvPr id="8" name="Slide Number Placeholder 7"/>
          <p:cNvSpPr>
            <a:spLocks noGrp="1"/>
          </p:cNvSpPr>
          <p:nvPr>
            <p:ph type="sldNum" sz="quarter" idx="12"/>
          </p:nvPr>
        </p:nvSpPr>
        <p:spPr/>
        <p:txBody>
          <a:bodyPr/>
          <a:lstStyle/>
          <a:p>
            <a:fld id="{D10F5B63-4BCF-B244-9CF1-9AEE0936C3A6}" type="slidenum">
              <a:rPr lang="en-US" smtClean="0"/>
              <a:t>21</a:t>
            </a:fld>
            <a:endParaRPr lang="en-US"/>
          </a:p>
        </p:txBody>
      </p:sp>
    </p:spTree>
    <p:extLst>
      <p:ext uri="{BB962C8B-B14F-4D97-AF65-F5344CB8AC3E}">
        <p14:creationId xmlns:p14="http://schemas.microsoft.com/office/powerpoint/2010/main" val="3158909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 = Read the Prompt – </a:t>
            </a:r>
            <a:r>
              <a:rPr lang="en-US" dirty="0">
                <a:solidFill>
                  <a:srgbClr val="FF0000"/>
                </a:solidFill>
              </a:rPr>
              <a:t>Annotate:  </a:t>
            </a:r>
            <a:r>
              <a:rPr lang="en-US" b="1" dirty="0">
                <a:solidFill>
                  <a:srgbClr val="FF0000"/>
                </a:solidFill>
              </a:rPr>
              <a:t>Circle</a:t>
            </a:r>
            <a:r>
              <a:rPr lang="en-US" dirty="0">
                <a:solidFill>
                  <a:srgbClr val="FF0000"/>
                </a:solidFill>
              </a:rPr>
              <a:t> the verbs that the student must do.  </a:t>
            </a:r>
            <a:r>
              <a:rPr lang="en-US" b="1" dirty="0" smtClean="0">
                <a:solidFill>
                  <a:srgbClr val="FF0000"/>
                </a:solidFill>
              </a:rPr>
              <a:t>Underline</a:t>
            </a:r>
            <a:r>
              <a:rPr lang="en-US" dirty="0" smtClean="0">
                <a:solidFill>
                  <a:srgbClr val="FF0000"/>
                </a:solidFill>
              </a:rPr>
              <a:t> the </a:t>
            </a:r>
            <a:r>
              <a:rPr lang="en-US" dirty="0">
                <a:solidFill>
                  <a:srgbClr val="FF0000"/>
                </a:solidFill>
              </a:rPr>
              <a:t>direct objects of those verbs.</a:t>
            </a:r>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22</a:t>
            </a:fld>
            <a:endParaRPr lang="en-US"/>
          </a:p>
        </p:txBody>
      </p:sp>
    </p:spTree>
    <p:extLst>
      <p:ext uri="{BB962C8B-B14F-4D97-AF65-F5344CB8AC3E}">
        <p14:creationId xmlns:p14="http://schemas.microsoft.com/office/powerpoint/2010/main" val="2954669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 Answer the Prompt – </a:t>
            </a:r>
            <a:r>
              <a:rPr lang="en-US" dirty="0">
                <a:solidFill>
                  <a:srgbClr val="FF0000"/>
                </a:solidFill>
              </a:rPr>
              <a:t>Turn the prompt around and </a:t>
            </a:r>
            <a:r>
              <a:rPr lang="en-US" b="1" dirty="0">
                <a:solidFill>
                  <a:srgbClr val="FF0000"/>
                </a:solidFill>
              </a:rPr>
              <a:t>use the words from the prompt </a:t>
            </a:r>
            <a:r>
              <a:rPr lang="en-US" dirty="0">
                <a:solidFill>
                  <a:srgbClr val="FF0000"/>
                </a:solidFill>
              </a:rPr>
              <a:t>to create the topic sentence or thesis statement.</a:t>
            </a:r>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23</a:t>
            </a:fld>
            <a:endParaRPr lang="en-US"/>
          </a:p>
        </p:txBody>
      </p:sp>
    </p:spTree>
    <p:extLst>
      <p:ext uri="{BB962C8B-B14F-4D97-AF65-F5344CB8AC3E}">
        <p14:creationId xmlns:p14="http://schemas.microsoft.com/office/powerpoint/2010/main" val="3907510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 Cite Evidence – </a:t>
            </a:r>
            <a:r>
              <a:rPr lang="en-US" dirty="0">
                <a:solidFill>
                  <a:srgbClr val="FF0000"/>
                </a:solidFill>
              </a:rPr>
              <a:t>Find </a:t>
            </a:r>
            <a:r>
              <a:rPr lang="en-US" b="1" dirty="0">
                <a:solidFill>
                  <a:srgbClr val="FF0000"/>
                </a:solidFill>
              </a:rPr>
              <a:t>specific information from the text </a:t>
            </a:r>
            <a:r>
              <a:rPr lang="en-US" dirty="0">
                <a:solidFill>
                  <a:srgbClr val="FF0000"/>
                </a:solidFill>
              </a:rPr>
              <a:t>to support the answer to the prompt.</a:t>
            </a:r>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24</a:t>
            </a:fld>
            <a:endParaRPr lang="en-US"/>
          </a:p>
        </p:txBody>
      </p:sp>
    </p:spTree>
    <p:extLst>
      <p:ext uri="{BB962C8B-B14F-4D97-AF65-F5344CB8AC3E}">
        <p14:creationId xmlns:p14="http://schemas.microsoft.com/office/powerpoint/2010/main" val="372559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 = Explain Evidence – </a:t>
            </a:r>
            <a:r>
              <a:rPr lang="en-US" b="1" dirty="0">
                <a:solidFill>
                  <a:srgbClr val="FF0000"/>
                </a:solidFill>
              </a:rPr>
              <a:t>Explain why </a:t>
            </a:r>
            <a:r>
              <a:rPr lang="en-US" dirty="0">
                <a:solidFill>
                  <a:srgbClr val="FF0000"/>
                </a:solidFill>
              </a:rPr>
              <a:t>the chosen evidence supports the answer.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10F5B63-4BCF-B244-9CF1-9AEE0936C3A6}" type="slidenum">
              <a:rPr lang="en-US" smtClean="0"/>
              <a:t>25</a:t>
            </a:fld>
            <a:endParaRPr lang="en-US"/>
          </a:p>
        </p:txBody>
      </p:sp>
    </p:spTree>
    <p:extLst>
      <p:ext uri="{BB962C8B-B14F-4D97-AF65-F5344CB8AC3E}">
        <p14:creationId xmlns:p14="http://schemas.microsoft.com/office/powerpoint/2010/main" val="2649918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 = Repeat C and E </a:t>
            </a:r>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26</a:t>
            </a:fld>
            <a:endParaRPr lang="en-US"/>
          </a:p>
        </p:txBody>
      </p:sp>
    </p:spTree>
    <p:extLst>
      <p:ext uri="{BB962C8B-B14F-4D97-AF65-F5344CB8AC3E}">
        <p14:creationId xmlns:p14="http://schemas.microsoft.com/office/powerpoint/2010/main" val="3807269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 = Sum It Up – </a:t>
            </a:r>
            <a:r>
              <a:rPr lang="en-US" dirty="0">
                <a:solidFill>
                  <a:srgbClr val="FF0000"/>
                </a:solidFill>
              </a:rPr>
              <a:t>The </a:t>
            </a:r>
            <a:r>
              <a:rPr lang="en-US" b="1" dirty="0">
                <a:solidFill>
                  <a:srgbClr val="FF0000"/>
                </a:solidFill>
              </a:rPr>
              <a:t>So What</a:t>
            </a:r>
            <a:r>
              <a:rPr lang="en-US" dirty="0">
                <a:solidFill>
                  <a:srgbClr val="FF0000"/>
                </a:solidFill>
              </a:rPr>
              <a:t>?  Why should the reader care?  What are the broader implications for this information?</a:t>
            </a:r>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27</a:t>
            </a:fld>
            <a:endParaRPr lang="en-US"/>
          </a:p>
        </p:txBody>
      </p:sp>
    </p:spTree>
    <p:extLst>
      <p:ext uri="{BB962C8B-B14F-4D97-AF65-F5344CB8AC3E}">
        <p14:creationId xmlns:p14="http://schemas.microsoft.com/office/powerpoint/2010/main" val="3621601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8"/>
            <a:ext cx="8229600" cy="1143000"/>
          </a:xfrm>
        </p:spPr>
        <p:txBody>
          <a:bodyPr/>
          <a:lstStyle/>
          <a:p>
            <a:r>
              <a:rPr lang="en-US" dirty="0" smtClean="0"/>
              <a:t>The Prompt</a:t>
            </a:r>
            <a:endParaRPr lang="en-US" dirty="0"/>
          </a:p>
        </p:txBody>
      </p:sp>
      <p:sp>
        <p:nvSpPr>
          <p:cNvPr id="3" name="Content Placeholder 2"/>
          <p:cNvSpPr>
            <a:spLocks noGrp="1"/>
          </p:cNvSpPr>
          <p:nvPr>
            <p:ph idx="1"/>
          </p:nvPr>
        </p:nvSpPr>
        <p:spPr>
          <a:xfrm>
            <a:off x="230885" y="977900"/>
            <a:ext cx="8913115" cy="5105400"/>
          </a:xfrm>
        </p:spPr>
        <p:txBody>
          <a:bodyPr>
            <a:noAutofit/>
          </a:bodyPr>
          <a:lstStyle/>
          <a:p>
            <a:pPr marL="0" indent="0">
              <a:buNone/>
            </a:pPr>
            <a:r>
              <a:rPr lang="en-US" sz="2800" dirty="0" smtClean="0"/>
              <a:t>What is the prompt? </a:t>
            </a:r>
          </a:p>
          <a:p>
            <a:pPr marL="0" indent="0">
              <a:buNone/>
            </a:pPr>
            <a:r>
              <a:rPr lang="en-US" sz="2400" b="1" dirty="0">
                <a:solidFill>
                  <a:srgbClr val="FF0000"/>
                </a:solidFill>
              </a:rPr>
              <a:t>	</a:t>
            </a:r>
            <a:r>
              <a:rPr lang="en-US" sz="2400" b="1" dirty="0" smtClean="0">
                <a:solidFill>
                  <a:srgbClr val="FF0000"/>
                </a:solidFill>
              </a:rPr>
              <a:t>Circle</a:t>
            </a:r>
            <a:r>
              <a:rPr lang="en-US" sz="2400" dirty="0" smtClean="0">
                <a:solidFill>
                  <a:srgbClr val="FF0000"/>
                </a:solidFill>
              </a:rPr>
              <a:t> </a:t>
            </a:r>
            <a:r>
              <a:rPr lang="en-US" sz="2400" dirty="0">
                <a:solidFill>
                  <a:srgbClr val="FF0000"/>
                </a:solidFill>
              </a:rPr>
              <a:t>the verbs that the student must do.  </a:t>
            </a:r>
            <a:endParaRPr lang="en-US" sz="2400" dirty="0" smtClean="0">
              <a:solidFill>
                <a:srgbClr val="FF0000"/>
              </a:solidFill>
            </a:endParaRPr>
          </a:p>
          <a:p>
            <a:pPr marL="0" indent="0">
              <a:buNone/>
            </a:pPr>
            <a:r>
              <a:rPr lang="en-US" sz="2400" b="1" dirty="0">
                <a:solidFill>
                  <a:srgbClr val="FF0000"/>
                </a:solidFill>
              </a:rPr>
              <a:t>	</a:t>
            </a:r>
            <a:r>
              <a:rPr lang="en-US" sz="2400" b="1" dirty="0" smtClean="0">
                <a:solidFill>
                  <a:srgbClr val="FF0000"/>
                </a:solidFill>
              </a:rPr>
              <a:t>Underline</a:t>
            </a:r>
            <a:r>
              <a:rPr lang="en-US" sz="2400" dirty="0" smtClean="0">
                <a:solidFill>
                  <a:srgbClr val="FF0000"/>
                </a:solidFill>
              </a:rPr>
              <a:t> </a:t>
            </a:r>
            <a:r>
              <a:rPr lang="en-US" sz="2400" dirty="0">
                <a:solidFill>
                  <a:srgbClr val="FF0000"/>
                </a:solidFill>
              </a:rPr>
              <a:t>the direct objects of those verbs</a:t>
            </a:r>
            <a:r>
              <a:rPr lang="en-US" sz="2400" dirty="0" smtClean="0">
                <a:solidFill>
                  <a:srgbClr val="FF0000"/>
                </a:solidFill>
              </a:rPr>
              <a:t>.</a:t>
            </a:r>
            <a:endParaRPr lang="en-US" sz="2400" dirty="0" smtClean="0"/>
          </a:p>
          <a:p>
            <a:pPr marL="0" indent="0">
              <a:buNone/>
            </a:pPr>
            <a:r>
              <a:rPr lang="en-US" sz="2800" dirty="0" smtClean="0"/>
              <a:t>What</a:t>
            </a:r>
            <a:r>
              <a:rPr lang="en-US" sz="2800" dirty="0" smtClean="0"/>
              <a:t> is information that could be used in the answer?</a:t>
            </a:r>
          </a:p>
          <a:p>
            <a:pPr marL="0" indent="0">
              <a:buNone/>
            </a:pPr>
            <a:endParaRPr lang="en-US" sz="1800" dirty="0" smtClean="0"/>
          </a:p>
          <a:p>
            <a:pPr marL="514350" indent="-514350">
              <a:buFont typeface="+mj-lt"/>
              <a:buAutoNum type="arabicPeriod"/>
            </a:pPr>
            <a:r>
              <a:rPr lang="en-US" sz="2800" dirty="0" smtClean="0"/>
              <a:t>There’s </a:t>
            </a:r>
            <a:r>
              <a:rPr lang="en-US" sz="2800" dirty="0"/>
              <a:t>a lot of noise in the hallway.  It must be a fight.  Close the door</a:t>
            </a:r>
            <a:r>
              <a:rPr lang="en-US" sz="2800" dirty="0" smtClean="0"/>
              <a:t>!</a:t>
            </a:r>
          </a:p>
          <a:p>
            <a:pPr marL="514350" indent="-514350">
              <a:buFont typeface="+mj-lt"/>
              <a:buAutoNum type="arabicPeriod"/>
            </a:pPr>
            <a:endParaRPr lang="en-US" sz="2000" dirty="0"/>
          </a:p>
          <a:p>
            <a:pPr marL="514350" indent="-514350">
              <a:buFont typeface="+mj-lt"/>
              <a:buAutoNum type="arabicPeriod"/>
            </a:pPr>
            <a:r>
              <a:rPr lang="en-US" sz="2800" dirty="0"/>
              <a:t>That man is having a heart attack!  Call the doctor</a:t>
            </a:r>
            <a:r>
              <a:rPr lang="en-US" sz="2800" dirty="0" smtClean="0"/>
              <a:t>!</a:t>
            </a:r>
          </a:p>
          <a:p>
            <a:pPr marL="514350" indent="-514350">
              <a:buFont typeface="+mj-lt"/>
              <a:buAutoNum type="arabicPeriod"/>
            </a:pPr>
            <a:endParaRPr lang="en-US" sz="2000" dirty="0" smtClean="0"/>
          </a:p>
          <a:p>
            <a:pPr marL="514350" indent="-514350">
              <a:buFont typeface="+mj-lt"/>
              <a:buAutoNum type="arabicPeriod"/>
            </a:pPr>
            <a:r>
              <a:rPr lang="en-US" sz="2800" dirty="0" smtClean="0"/>
              <a:t>This is a compound sentence.  Diagram this sentence in your notebook.</a:t>
            </a:r>
            <a:endParaRPr lang="en-US" sz="2800" dirty="0"/>
          </a:p>
          <a:p>
            <a:endParaRPr lang="en-US" sz="3600" dirty="0"/>
          </a:p>
        </p:txBody>
      </p:sp>
      <p:sp>
        <p:nvSpPr>
          <p:cNvPr id="4" name="Slide Number Placeholder 3"/>
          <p:cNvSpPr>
            <a:spLocks noGrp="1"/>
          </p:cNvSpPr>
          <p:nvPr>
            <p:ph type="sldNum" sz="quarter" idx="12"/>
          </p:nvPr>
        </p:nvSpPr>
        <p:spPr/>
        <p:txBody>
          <a:bodyPr/>
          <a:lstStyle/>
          <a:p>
            <a:fld id="{D10F5B63-4BCF-B244-9CF1-9AEE0936C3A6}" type="slidenum">
              <a:rPr lang="en-US" smtClean="0"/>
              <a:t>28</a:t>
            </a:fld>
            <a:endParaRPr lang="en-US"/>
          </a:p>
        </p:txBody>
      </p:sp>
    </p:spTree>
    <p:extLst>
      <p:ext uri="{BB962C8B-B14F-4D97-AF65-F5344CB8AC3E}">
        <p14:creationId xmlns:p14="http://schemas.microsoft.com/office/powerpoint/2010/main" val="25884282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Annotating a Prompt</a:t>
            </a:r>
            <a:endParaRPr lang="en-US" dirty="0"/>
          </a:p>
        </p:txBody>
      </p:sp>
      <p:sp>
        <p:nvSpPr>
          <p:cNvPr id="3" name="Content Placeholder 2"/>
          <p:cNvSpPr>
            <a:spLocks noGrp="1"/>
          </p:cNvSpPr>
          <p:nvPr>
            <p:ph idx="1"/>
          </p:nvPr>
        </p:nvSpPr>
        <p:spPr>
          <a:xfrm>
            <a:off x="457200" y="2081295"/>
            <a:ext cx="8229600" cy="4525963"/>
          </a:xfrm>
        </p:spPr>
        <p:txBody>
          <a:bodyPr>
            <a:normAutofit/>
          </a:bodyPr>
          <a:lstStyle/>
          <a:p>
            <a:pPr marL="0" indent="0">
              <a:buNone/>
            </a:pPr>
            <a:r>
              <a:rPr lang="en-US" sz="4000" dirty="0" smtClean="0"/>
              <a:t>Dr. Seuss’s stories are filled with strange characters who teach us a lesson.  Choose one of his most interesting characters and explain how he teaches his readers a lesson.</a:t>
            </a:r>
            <a:endParaRPr lang="en-US" sz="4000" dirty="0"/>
          </a:p>
        </p:txBody>
      </p:sp>
      <p:sp>
        <p:nvSpPr>
          <p:cNvPr id="4" name="Slide Number Placeholder 3"/>
          <p:cNvSpPr>
            <a:spLocks noGrp="1"/>
          </p:cNvSpPr>
          <p:nvPr>
            <p:ph type="sldNum" sz="quarter" idx="12"/>
          </p:nvPr>
        </p:nvSpPr>
        <p:spPr/>
        <p:txBody>
          <a:bodyPr/>
          <a:lstStyle/>
          <a:p>
            <a:fld id="{D10F5B63-4BCF-B244-9CF1-9AEE0936C3A6}" type="slidenum">
              <a:rPr lang="en-US" smtClean="0"/>
              <a:t>29</a:t>
            </a:fld>
            <a:endParaRPr lang="en-US"/>
          </a:p>
        </p:txBody>
      </p:sp>
    </p:spTree>
    <p:extLst>
      <p:ext uri="{BB962C8B-B14F-4D97-AF65-F5344CB8AC3E}">
        <p14:creationId xmlns:p14="http://schemas.microsoft.com/office/powerpoint/2010/main" val="699277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a:t>
            </a:r>
            <a:endParaRPr lang="en-US" dirty="0"/>
          </a:p>
        </p:txBody>
      </p:sp>
      <p:sp>
        <p:nvSpPr>
          <p:cNvPr id="3" name="Content Placeholder 2"/>
          <p:cNvSpPr>
            <a:spLocks noGrp="1"/>
          </p:cNvSpPr>
          <p:nvPr>
            <p:ph idx="1"/>
          </p:nvPr>
        </p:nvSpPr>
        <p:spPr/>
        <p:txBody>
          <a:bodyPr>
            <a:normAutofit/>
          </a:bodyPr>
          <a:lstStyle/>
          <a:p>
            <a:pPr marL="0" indent="0" algn="ctr">
              <a:buNone/>
            </a:pPr>
            <a:r>
              <a:rPr lang="en-US" sz="5400" dirty="0" smtClean="0"/>
              <a:t>Word choice</a:t>
            </a:r>
          </a:p>
          <a:p>
            <a:pPr marL="0" indent="0" algn="ctr">
              <a:buNone/>
            </a:pPr>
            <a:endParaRPr lang="en-US" sz="5400" dirty="0"/>
          </a:p>
          <a:p>
            <a:pPr marL="0" indent="0" algn="ctr">
              <a:buNone/>
            </a:pPr>
            <a:r>
              <a:rPr lang="en-US" sz="5400" dirty="0" smtClean="0"/>
              <a:t>Does it make a difference?</a:t>
            </a:r>
            <a:endParaRPr lang="en-US" sz="5400" dirty="0"/>
          </a:p>
        </p:txBody>
      </p:sp>
      <p:sp>
        <p:nvSpPr>
          <p:cNvPr id="4" name="Slide Number Placeholder 3"/>
          <p:cNvSpPr>
            <a:spLocks noGrp="1"/>
          </p:cNvSpPr>
          <p:nvPr>
            <p:ph type="sldNum" sz="quarter" idx="12"/>
          </p:nvPr>
        </p:nvSpPr>
        <p:spPr/>
        <p:txBody>
          <a:bodyPr/>
          <a:lstStyle/>
          <a:p>
            <a:fld id="{D10F5B63-4BCF-B244-9CF1-9AEE0936C3A6}" type="slidenum">
              <a:rPr lang="en-US" smtClean="0"/>
              <a:t>3</a:t>
            </a:fld>
            <a:endParaRPr lang="en-US"/>
          </a:p>
        </p:txBody>
      </p:sp>
    </p:spTree>
    <p:extLst>
      <p:ext uri="{BB962C8B-B14F-4D97-AF65-F5344CB8AC3E}">
        <p14:creationId xmlns:p14="http://schemas.microsoft.com/office/powerpoint/2010/main" val="2071340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the prompt into an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Dr. Seuss’s stories are filled with strange characters who teach us a lesson.  Choose one of his most interesting characters and explain how he teaches his readers a lesson.</a:t>
            </a:r>
          </a:p>
          <a:p>
            <a:endParaRPr lang="en-US" sz="2400" dirty="0"/>
          </a:p>
        </p:txBody>
      </p:sp>
      <p:sp>
        <p:nvSpPr>
          <p:cNvPr id="4" name="Slide Number Placeholder 3"/>
          <p:cNvSpPr>
            <a:spLocks noGrp="1"/>
          </p:cNvSpPr>
          <p:nvPr>
            <p:ph type="sldNum" sz="quarter" idx="12"/>
          </p:nvPr>
        </p:nvSpPr>
        <p:spPr/>
        <p:txBody>
          <a:bodyPr/>
          <a:lstStyle/>
          <a:p>
            <a:fld id="{D10F5B63-4BCF-B244-9CF1-9AEE0936C3A6}" type="slidenum">
              <a:rPr lang="en-US" smtClean="0"/>
              <a:t>30</a:t>
            </a:fld>
            <a:endParaRPr lang="en-US"/>
          </a:p>
        </p:txBody>
      </p:sp>
    </p:spTree>
    <p:extLst>
      <p:ext uri="{BB962C8B-B14F-4D97-AF65-F5344CB8AC3E}">
        <p14:creationId xmlns:p14="http://schemas.microsoft.com/office/powerpoint/2010/main" val="2925381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a:xfrm>
            <a:off x="457200" y="1600200"/>
            <a:ext cx="8229600" cy="5359400"/>
          </a:xfrm>
        </p:spPr>
        <p:txBody>
          <a:bodyPr/>
          <a:lstStyle/>
          <a:p>
            <a:r>
              <a:rPr lang="en-US" dirty="0" smtClean="0"/>
              <a:t>Pass out the template with the prompt written in the R block.</a:t>
            </a:r>
          </a:p>
          <a:p>
            <a:endParaRPr lang="en-US" sz="1600" dirty="0"/>
          </a:p>
          <a:p>
            <a:r>
              <a:rPr lang="en-US" dirty="0" smtClean="0"/>
              <a:t>The prompt’s answer will be something like this:</a:t>
            </a:r>
          </a:p>
          <a:p>
            <a:endParaRPr lang="en-US" sz="1400" dirty="0" smtClean="0"/>
          </a:p>
          <a:p>
            <a:r>
              <a:rPr lang="en-US" b="1" dirty="0"/>
              <a:t>In the passage from the novel, </a:t>
            </a:r>
            <a:r>
              <a:rPr lang="en-US" b="1" i="1" dirty="0"/>
              <a:t>Hatchet</a:t>
            </a:r>
            <a:r>
              <a:rPr lang="en-US" b="1" dirty="0"/>
              <a:t>, Gary Paulsen uses diction and repetition to show Brian’s feelings of ___________.   (confusion and anger)</a:t>
            </a:r>
            <a:endParaRPr lang="en-US" dirty="0"/>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31</a:t>
            </a:fld>
            <a:endParaRPr lang="en-US"/>
          </a:p>
        </p:txBody>
      </p:sp>
    </p:spTree>
    <p:extLst>
      <p:ext uri="{BB962C8B-B14F-4D97-AF65-F5344CB8AC3E}">
        <p14:creationId xmlns:p14="http://schemas.microsoft.com/office/powerpoint/2010/main" val="1118944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Hatchet Prompt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Gary Paulsen’s writing style in his exciting novel, </a:t>
            </a:r>
            <a:r>
              <a:rPr lang="en-US" sz="3600" i="1" dirty="0"/>
              <a:t>Hatchet</a:t>
            </a:r>
            <a:r>
              <a:rPr lang="en-US" sz="3600" dirty="0"/>
              <a:t>, breaks all the rules about varying word choice.   Analyze Paulsen’s use of diction in the passage and explain how his choice and repetition of words help to show the feelings of his character.</a:t>
            </a:r>
          </a:p>
          <a:p>
            <a:endParaRPr lang="en-US" sz="3600" dirty="0"/>
          </a:p>
        </p:txBody>
      </p:sp>
      <p:sp>
        <p:nvSpPr>
          <p:cNvPr id="4" name="Slide Number Placeholder 3"/>
          <p:cNvSpPr>
            <a:spLocks noGrp="1"/>
          </p:cNvSpPr>
          <p:nvPr>
            <p:ph type="sldNum" sz="quarter" idx="12"/>
          </p:nvPr>
        </p:nvSpPr>
        <p:spPr/>
        <p:txBody>
          <a:bodyPr/>
          <a:lstStyle/>
          <a:p>
            <a:fld id="{D10F5B63-4BCF-B244-9CF1-9AEE0936C3A6}" type="slidenum">
              <a:rPr lang="en-US" smtClean="0"/>
              <a:t>32</a:t>
            </a:fld>
            <a:endParaRPr lang="en-US"/>
          </a:p>
        </p:txBody>
      </p:sp>
    </p:spTree>
    <p:extLst>
      <p:ext uri="{BB962C8B-B14F-4D97-AF65-F5344CB8AC3E}">
        <p14:creationId xmlns:p14="http://schemas.microsoft.com/office/powerpoint/2010/main" val="3424097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the prompt into an Answer.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Gary Paulsen’s writing style in his exciting novel, </a:t>
            </a:r>
            <a:r>
              <a:rPr lang="en-US" sz="2400" i="1" dirty="0" smtClean="0"/>
              <a:t>Hatchet</a:t>
            </a:r>
            <a:r>
              <a:rPr lang="en-US" sz="2400" dirty="0" smtClean="0"/>
              <a:t>, breaks all the rules about varying word choice.   Analyze Paulsen’s use of diction in the passage and explain how his choice and repetition of words help to show the feelings of his character.</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D10F5B63-4BCF-B244-9CF1-9AEE0936C3A6}" type="slidenum">
              <a:rPr lang="en-US" smtClean="0"/>
              <a:t>33</a:t>
            </a:fld>
            <a:endParaRPr lang="en-US"/>
          </a:p>
        </p:txBody>
      </p:sp>
    </p:spTree>
    <p:extLst>
      <p:ext uri="{BB962C8B-B14F-4D97-AF65-F5344CB8AC3E}">
        <p14:creationId xmlns:p14="http://schemas.microsoft.com/office/powerpoint/2010/main" val="1126970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kflanders\Local Settings\Temporary Internet Files\Content.IE5\2RNMCNMR\MC90033398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94166">
            <a:off x="4825696" y="2787021"/>
            <a:ext cx="3178367" cy="273688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Documents and Settings\kflanders\Local Settings\Temporary Internet Files\Content.IE5\2RNMCNMR\MC90033398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07371">
            <a:off x="1283799" y="2789346"/>
            <a:ext cx="3215593" cy="27689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400049"/>
            <a:ext cx="8743950" cy="2062103"/>
          </a:xfrm>
          <a:prstGeom prst="rect">
            <a:avLst/>
          </a:prstGeom>
          <a:noFill/>
        </p:spPr>
        <p:txBody>
          <a:bodyPr wrap="square" rtlCol="0">
            <a:spAutoFit/>
          </a:bodyPr>
          <a:lstStyle/>
          <a:p>
            <a:pPr algn="ctr"/>
            <a:r>
              <a:rPr lang="en-US" sz="3200" dirty="0" smtClean="0"/>
              <a:t>When you begin to find evidence to prove and support your topic sentence or your thesis statement, imagine that you are filling up buckets.</a:t>
            </a:r>
          </a:p>
          <a:p>
            <a:pPr algn="ctr"/>
            <a:endParaRPr lang="en-US" sz="3200" dirty="0"/>
          </a:p>
        </p:txBody>
      </p:sp>
      <p:sp>
        <p:nvSpPr>
          <p:cNvPr id="5" name="Slide Number Placeholder 4"/>
          <p:cNvSpPr>
            <a:spLocks noGrp="1"/>
          </p:cNvSpPr>
          <p:nvPr>
            <p:ph type="sldNum" sz="quarter" idx="12"/>
          </p:nvPr>
        </p:nvSpPr>
        <p:spPr/>
        <p:txBody>
          <a:bodyPr/>
          <a:lstStyle/>
          <a:p>
            <a:fld id="{D10F5B63-4BCF-B244-9CF1-9AEE0936C3A6}" type="slidenum">
              <a:rPr lang="en-US" smtClean="0"/>
              <a:t>34</a:t>
            </a:fld>
            <a:endParaRPr lang="en-US"/>
          </a:p>
        </p:txBody>
      </p:sp>
    </p:spTree>
    <p:extLst>
      <p:ext uri="{BB962C8B-B14F-4D97-AF65-F5344CB8AC3E}">
        <p14:creationId xmlns:p14="http://schemas.microsoft.com/office/powerpoint/2010/main" val="201978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up Bucket #1</a:t>
            </a:r>
            <a:endParaRPr lang="en-US" dirty="0"/>
          </a:p>
        </p:txBody>
      </p:sp>
      <p:sp>
        <p:nvSpPr>
          <p:cNvPr id="3" name="Content Placeholder 2"/>
          <p:cNvSpPr>
            <a:spLocks noGrp="1"/>
          </p:cNvSpPr>
          <p:nvPr>
            <p:ph idx="1"/>
          </p:nvPr>
        </p:nvSpPr>
        <p:spPr/>
        <p:txBody>
          <a:bodyPr/>
          <a:lstStyle/>
          <a:p>
            <a:pPr marL="0" indent="0" algn="ctr">
              <a:buNone/>
            </a:pPr>
            <a:r>
              <a:rPr lang="en-US" dirty="0"/>
              <a:t>Cited </a:t>
            </a:r>
            <a:r>
              <a:rPr lang="en-US" dirty="0" smtClean="0"/>
              <a:t>Example (or bucket) #1</a:t>
            </a:r>
            <a:r>
              <a:rPr lang="en-US" dirty="0"/>
              <a:t>:</a:t>
            </a:r>
          </a:p>
          <a:p>
            <a:pPr marL="0" indent="0" algn="ctr">
              <a:buNone/>
            </a:pPr>
            <a:r>
              <a:rPr lang="en-US" b="1" dirty="0"/>
              <a:t>Repetition of </a:t>
            </a:r>
            <a:r>
              <a:rPr lang="en-US" b="1" i="1" u="sng" dirty="0"/>
              <a:t>Word</a:t>
            </a:r>
            <a:r>
              <a:rPr lang="en-US" b="1" dirty="0"/>
              <a:t> </a:t>
            </a:r>
            <a:endParaRPr lang="en-US" dirty="0"/>
          </a:p>
          <a:p>
            <a:r>
              <a:rPr lang="en-US" dirty="0"/>
              <a:t>word</a:t>
            </a:r>
          </a:p>
          <a:p>
            <a:r>
              <a:rPr lang="en-US" dirty="0"/>
              <a:t>ugly word</a:t>
            </a:r>
          </a:p>
          <a:p>
            <a:r>
              <a:rPr lang="en-US" dirty="0"/>
              <a:t>tearing ugly word</a:t>
            </a:r>
          </a:p>
          <a:p>
            <a:r>
              <a:rPr lang="en-US" dirty="0"/>
              <a:t>breaking word</a:t>
            </a:r>
          </a:p>
          <a:p>
            <a:r>
              <a:rPr lang="en-US" dirty="0"/>
              <a:t>ugly breaking word</a:t>
            </a:r>
            <a:r>
              <a:rPr lang="en-US" dirty="0" smtClean="0">
                <a:effectLst/>
              </a:rPr>
              <a:t> </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35</a:t>
            </a:fld>
            <a:endParaRPr lang="en-US"/>
          </a:p>
        </p:txBody>
      </p:sp>
    </p:spTree>
    <p:extLst>
      <p:ext uri="{BB962C8B-B14F-4D97-AF65-F5344CB8AC3E}">
        <p14:creationId xmlns:p14="http://schemas.microsoft.com/office/powerpoint/2010/main" val="2083360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quote into a sentence.</a:t>
            </a:r>
            <a:endParaRPr lang="en-US" dirty="0"/>
          </a:p>
        </p:txBody>
      </p:sp>
      <p:sp>
        <p:nvSpPr>
          <p:cNvPr id="3" name="Content Placeholder 2"/>
          <p:cNvSpPr>
            <a:spLocks noGrp="1"/>
          </p:cNvSpPr>
          <p:nvPr>
            <p:ph idx="1"/>
          </p:nvPr>
        </p:nvSpPr>
        <p:spPr/>
        <p:txBody>
          <a:bodyPr>
            <a:normAutofit lnSpcReduction="10000"/>
          </a:bodyPr>
          <a:lstStyle/>
          <a:p>
            <a:r>
              <a:rPr lang="en-US" dirty="0" smtClean="0"/>
              <a:t>Try not to quote an entire sentence from the text.  </a:t>
            </a:r>
          </a:p>
          <a:p>
            <a:r>
              <a:rPr lang="en-US" dirty="0" smtClean="0"/>
              <a:t>Instead, use the KEY words and put them into your own sentence.</a:t>
            </a:r>
          </a:p>
          <a:p>
            <a:r>
              <a:rPr lang="en-US" dirty="0" smtClean="0"/>
              <a:t>Make sure the sentence with the quote in it is complete and has a subject and verb.</a:t>
            </a:r>
          </a:p>
          <a:p>
            <a:endParaRPr lang="en-US" dirty="0"/>
          </a:p>
          <a:p>
            <a:pPr marL="0" indent="0">
              <a:buNone/>
            </a:pPr>
            <a:r>
              <a:rPr lang="en-US" b="1" dirty="0" smtClean="0">
                <a:solidFill>
                  <a:srgbClr val="FF0000"/>
                </a:solidFill>
              </a:rPr>
              <a:t>Paulsen uses “word” five times in the passage, but each time the adjectives get more intense.</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D10F5B63-4BCF-B244-9CF1-9AEE0936C3A6}" type="slidenum">
              <a:rPr lang="en-US" smtClean="0"/>
              <a:t>36</a:t>
            </a:fld>
            <a:endParaRPr lang="en-US"/>
          </a:p>
        </p:txBody>
      </p:sp>
    </p:spTree>
    <p:extLst>
      <p:ext uri="{BB962C8B-B14F-4D97-AF65-F5344CB8AC3E}">
        <p14:creationId xmlns:p14="http://schemas.microsoft.com/office/powerpoint/2010/main" val="2113121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Bucket #1</a:t>
            </a:r>
            <a:endParaRPr lang="en-US" dirty="0"/>
          </a:p>
        </p:txBody>
      </p:sp>
      <p:sp>
        <p:nvSpPr>
          <p:cNvPr id="3" name="Content Placeholder 2"/>
          <p:cNvSpPr>
            <a:spLocks noGrp="1"/>
          </p:cNvSpPr>
          <p:nvPr>
            <p:ph idx="1"/>
          </p:nvPr>
        </p:nvSpPr>
        <p:spPr/>
        <p:txBody>
          <a:bodyPr/>
          <a:lstStyle/>
          <a:p>
            <a:pPr marL="0" indent="0">
              <a:buNone/>
            </a:pPr>
            <a:r>
              <a:rPr lang="en-US" dirty="0" smtClean="0"/>
              <a:t>The use of “</a:t>
            </a:r>
            <a:r>
              <a:rPr lang="en-US" dirty="0" smtClean="0"/>
              <a:t>w</a:t>
            </a:r>
            <a:r>
              <a:rPr lang="en-US" dirty="0" smtClean="0"/>
              <a:t>ord”  </a:t>
            </a:r>
            <a:r>
              <a:rPr lang="en-US" dirty="0"/>
              <a:t>gets longer and stronger throughout the passage.  </a:t>
            </a:r>
            <a:r>
              <a:rPr lang="en-US" dirty="0" smtClean="0"/>
              <a:t>The actual “ugly word” </a:t>
            </a:r>
            <a:r>
              <a:rPr lang="en-US" dirty="0"/>
              <a:t>that Brian is thinking </a:t>
            </a:r>
            <a:r>
              <a:rPr lang="en-US" dirty="0" smtClean="0"/>
              <a:t>is </a:t>
            </a:r>
            <a:r>
              <a:rPr lang="en-US" dirty="0"/>
              <a:t>“divorce,” but he has a hard time saying divorce because it is </a:t>
            </a:r>
            <a:r>
              <a:rPr lang="en-US" dirty="0" smtClean="0"/>
              <a:t>“tearing” </a:t>
            </a:r>
            <a:r>
              <a:rPr lang="en-US" dirty="0"/>
              <a:t>and </a:t>
            </a:r>
            <a:r>
              <a:rPr lang="en-US" dirty="0" smtClean="0"/>
              <a:t>“breaking” </a:t>
            </a:r>
            <a:r>
              <a:rPr lang="en-US" dirty="0"/>
              <a:t>his family apart</a:t>
            </a:r>
            <a:r>
              <a:rPr lang="en-US" dirty="0" smtClean="0"/>
              <a:t>.  He uses “word” to try to make the idea easier, but it doesn’t.</a:t>
            </a:r>
            <a:endParaRPr lang="en-US" dirty="0"/>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37</a:t>
            </a:fld>
            <a:endParaRPr lang="en-US"/>
          </a:p>
        </p:txBody>
      </p:sp>
    </p:spTree>
    <p:extLst>
      <p:ext uri="{BB962C8B-B14F-4D97-AF65-F5344CB8AC3E}">
        <p14:creationId xmlns:p14="http://schemas.microsoft.com/office/powerpoint/2010/main" val="2330555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p:txBody>
          <a:bodyPr/>
          <a:lstStyle/>
          <a:p>
            <a:r>
              <a:rPr lang="en-US" dirty="0" smtClean="0"/>
              <a:t>Give the partners time to decide on the second bucket word.</a:t>
            </a:r>
          </a:p>
          <a:p>
            <a:r>
              <a:rPr lang="en-US" dirty="0" smtClean="0"/>
              <a:t>They should fill out the Cited Example (or bucket) #2 block on the template.</a:t>
            </a:r>
          </a:p>
          <a:p>
            <a:r>
              <a:rPr lang="en-US" dirty="0" smtClean="0"/>
              <a:t>Then decide how they would like to explain their ideas.</a:t>
            </a:r>
          </a:p>
          <a:p>
            <a:r>
              <a:rPr lang="en-US" dirty="0" smtClean="0"/>
              <a:t>Give them time to write the ideas, then discuss as a class.</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38</a:t>
            </a:fld>
            <a:endParaRPr lang="en-US"/>
          </a:p>
        </p:txBody>
      </p:sp>
    </p:spTree>
    <p:extLst>
      <p:ext uri="{BB962C8B-B14F-4D97-AF65-F5344CB8AC3E}">
        <p14:creationId xmlns:p14="http://schemas.microsoft.com/office/powerpoint/2010/main" val="3156452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538"/>
            <a:ext cx="8229600" cy="1143000"/>
          </a:xfrm>
        </p:spPr>
        <p:txBody>
          <a:bodyPr/>
          <a:lstStyle/>
          <a:p>
            <a:r>
              <a:rPr lang="en-US" sz="4800" dirty="0" smtClean="0"/>
              <a:t>S = Sum It Up</a:t>
            </a:r>
            <a:endParaRPr lang="en-US" sz="4800" dirty="0"/>
          </a:p>
        </p:txBody>
      </p:sp>
      <p:sp>
        <p:nvSpPr>
          <p:cNvPr id="3" name="Content Placeholder 2"/>
          <p:cNvSpPr>
            <a:spLocks noGrp="1"/>
          </p:cNvSpPr>
          <p:nvPr>
            <p:ph idx="1"/>
          </p:nvPr>
        </p:nvSpPr>
        <p:spPr>
          <a:xfrm>
            <a:off x="300038" y="1092201"/>
            <a:ext cx="8615362" cy="1785937"/>
          </a:xfrm>
        </p:spPr>
        <p:txBody>
          <a:bodyPr>
            <a:normAutofit lnSpcReduction="10000"/>
          </a:bodyPr>
          <a:lstStyle/>
          <a:p>
            <a:pPr marL="0" indent="0">
              <a:buNone/>
            </a:pPr>
            <a:r>
              <a:rPr lang="en-US" sz="2800" dirty="0"/>
              <a:t>The So What?  Why should the reader care? </a:t>
            </a:r>
            <a:r>
              <a:rPr lang="en-US" sz="2800" dirty="0" smtClean="0"/>
              <a:t> What are the broader implications? Now that we’ve answered the prompt, what difference does it make?  Why is it important?</a:t>
            </a:r>
          </a:p>
          <a:p>
            <a:pPr marL="0" indent="0">
              <a:buNone/>
            </a:pPr>
            <a:endParaRPr lang="en-US" dirty="0"/>
          </a:p>
        </p:txBody>
      </p:sp>
      <p:sp>
        <p:nvSpPr>
          <p:cNvPr id="4" name="Rectangle 3"/>
          <p:cNvSpPr/>
          <p:nvPr/>
        </p:nvSpPr>
        <p:spPr>
          <a:xfrm>
            <a:off x="300038" y="3106738"/>
            <a:ext cx="8615362" cy="2677656"/>
          </a:xfrm>
          <a:prstGeom prst="rect">
            <a:avLst/>
          </a:prstGeom>
        </p:spPr>
        <p:txBody>
          <a:bodyPr wrap="square">
            <a:spAutoFit/>
          </a:bodyPr>
          <a:lstStyle/>
          <a:p>
            <a:r>
              <a:rPr lang="en-US" sz="2800" b="1" dirty="0" smtClean="0"/>
              <a:t>The Answer to the Prompt on the RACERS Template:</a:t>
            </a:r>
          </a:p>
          <a:p>
            <a:endParaRPr lang="en-US" sz="2800" b="1" dirty="0" smtClean="0"/>
          </a:p>
          <a:p>
            <a:r>
              <a:rPr lang="en-US" sz="2800" b="1" dirty="0" smtClean="0">
                <a:solidFill>
                  <a:srgbClr val="FF0000"/>
                </a:solidFill>
              </a:rPr>
              <a:t>In </a:t>
            </a:r>
            <a:r>
              <a:rPr lang="en-US" sz="2800" b="1" dirty="0">
                <a:solidFill>
                  <a:srgbClr val="FF0000"/>
                </a:solidFill>
              </a:rPr>
              <a:t>the passage from the novel, </a:t>
            </a:r>
            <a:r>
              <a:rPr lang="en-US" sz="2800" b="1" i="1" dirty="0">
                <a:solidFill>
                  <a:srgbClr val="FF0000"/>
                </a:solidFill>
              </a:rPr>
              <a:t>Hatchet</a:t>
            </a:r>
            <a:r>
              <a:rPr lang="en-US" sz="2800" b="1" dirty="0">
                <a:solidFill>
                  <a:srgbClr val="FF0000"/>
                </a:solidFill>
              </a:rPr>
              <a:t>, Gary Paulsen uses diction and repetition to show Brian’s feelings of </a:t>
            </a:r>
            <a:r>
              <a:rPr lang="en-US" sz="2800" b="1" dirty="0" smtClean="0">
                <a:solidFill>
                  <a:srgbClr val="FF0000"/>
                </a:solidFill>
              </a:rPr>
              <a:t>confusion </a:t>
            </a:r>
            <a:r>
              <a:rPr lang="en-US" sz="2800" b="1" dirty="0">
                <a:solidFill>
                  <a:srgbClr val="FF0000"/>
                </a:solidFill>
              </a:rPr>
              <a:t>and </a:t>
            </a:r>
            <a:r>
              <a:rPr lang="en-US" sz="2800" b="1" dirty="0" smtClean="0">
                <a:solidFill>
                  <a:srgbClr val="FF0000"/>
                </a:solidFill>
              </a:rPr>
              <a:t>anger.</a:t>
            </a:r>
          </a:p>
          <a:p>
            <a:endParaRPr lang="en-US" sz="2800" dirty="0"/>
          </a:p>
        </p:txBody>
      </p:sp>
      <p:sp>
        <p:nvSpPr>
          <p:cNvPr id="5" name="Slide Number Placeholder 4"/>
          <p:cNvSpPr>
            <a:spLocks noGrp="1"/>
          </p:cNvSpPr>
          <p:nvPr>
            <p:ph type="sldNum" sz="quarter" idx="12"/>
          </p:nvPr>
        </p:nvSpPr>
        <p:spPr/>
        <p:txBody>
          <a:bodyPr/>
          <a:lstStyle/>
          <a:p>
            <a:fld id="{D10F5B63-4BCF-B244-9CF1-9AEE0936C3A6}" type="slidenum">
              <a:rPr lang="en-US" smtClean="0"/>
              <a:t>39</a:t>
            </a:fld>
            <a:endParaRPr lang="en-US"/>
          </a:p>
        </p:txBody>
      </p:sp>
    </p:spTree>
    <p:extLst>
      <p:ext uri="{BB962C8B-B14F-4D97-AF65-F5344CB8AC3E}">
        <p14:creationId xmlns:p14="http://schemas.microsoft.com/office/powerpoint/2010/main" val="3194138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0639652"/>
              </p:ext>
            </p:extLst>
          </p:nvPr>
        </p:nvGraphicFramePr>
        <p:xfrm>
          <a:off x="457200" y="2160455"/>
          <a:ext cx="8386353" cy="4245423"/>
        </p:xfrm>
        <a:graphic>
          <a:graphicData uri="http://schemas.openxmlformats.org/drawingml/2006/table">
            <a:tbl>
              <a:tblPr firstRow="1" firstCol="1" bandRow="1">
                <a:tableStyleId>{5C22544A-7EE6-4342-B048-85BDC9FD1C3A}</a:tableStyleId>
              </a:tblPr>
              <a:tblGrid>
                <a:gridCol w="4193177"/>
                <a:gridCol w="2011680"/>
                <a:gridCol w="2181496"/>
              </a:tblGrid>
              <a:tr h="606489">
                <a:tc>
                  <a:txBody>
                    <a:bodyPr/>
                    <a:lstStyle/>
                    <a:p>
                      <a:pPr marL="0" marR="0">
                        <a:lnSpc>
                          <a:spcPct val="115000"/>
                        </a:lnSpc>
                        <a:spcBef>
                          <a:spcPts val="0"/>
                        </a:spcBef>
                        <a:spcAft>
                          <a:spcPts val="0"/>
                        </a:spcAft>
                      </a:pPr>
                      <a:r>
                        <a:rPr lang="en-US" sz="2400" dirty="0">
                          <a:effectLst/>
                        </a:rPr>
                        <a:t>Which is scarier</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Dim</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Gloomy</a:t>
                      </a:r>
                      <a:endParaRPr lang="en-US" sz="2400">
                        <a:effectLst/>
                        <a:latin typeface="Calibri"/>
                        <a:ea typeface="Calibri"/>
                        <a:cs typeface="Times New Roman"/>
                      </a:endParaRPr>
                    </a:p>
                  </a:txBody>
                  <a:tcPr marL="68580" marR="68580" marT="0" marB="0"/>
                </a:tc>
              </a:tr>
              <a:tr h="606489">
                <a:tc>
                  <a:txBody>
                    <a:bodyPr/>
                    <a:lstStyle/>
                    <a:p>
                      <a:pPr marL="0" marR="0">
                        <a:lnSpc>
                          <a:spcPct val="115000"/>
                        </a:lnSpc>
                        <a:spcBef>
                          <a:spcPts val="0"/>
                        </a:spcBef>
                        <a:spcAft>
                          <a:spcPts val="0"/>
                        </a:spcAft>
                      </a:pPr>
                      <a:r>
                        <a:rPr lang="en-US" sz="2400" dirty="0">
                          <a:effectLst/>
                        </a:rPr>
                        <a:t> </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Ghost</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Zombie </a:t>
                      </a:r>
                      <a:endParaRPr lang="en-US" sz="2400" dirty="0">
                        <a:effectLst/>
                        <a:latin typeface="Calibri"/>
                        <a:ea typeface="Calibri"/>
                        <a:cs typeface="Times New Roman"/>
                      </a:endParaRPr>
                    </a:p>
                  </a:txBody>
                  <a:tcPr marL="68580" marR="68580" marT="0" marB="0"/>
                </a:tc>
              </a:tr>
              <a:tr h="606489">
                <a:tc>
                  <a:txBody>
                    <a:bodyPr/>
                    <a:lstStyle/>
                    <a:p>
                      <a:pPr marL="0" marR="0">
                        <a:lnSpc>
                          <a:spcPct val="115000"/>
                        </a:lnSpc>
                        <a:spcBef>
                          <a:spcPts val="0"/>
                        </a:spcBef>
                        <a:spcAft>
                          <a:spcPts val="0"/>
                        </a:spcAft>
                      </a:pPr>
                      <a:r>
                        <a:rPr lang="en-US" sz="2400">
                          <a:effectLst/>
                        </a:rPr>
                        <a:t>Which would you rather be</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Smart</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Brilliant</a:t>
                      </a:r>
                      <a:endParaRPr lang="en-US" sz="2400" dirty="0">
                        <a:effectLst/>
                        <a:latin typeface="Calibri"/>
                        <a:ea typeface="Calibri"/>
                        <a:cs typeface="Times New Roman"/>
                      </a:endParaRPr>
                    </a:p>
                  </a:txBody>
                  <a:tcPr marL="68580" marR="68580" marT="0" marB="0"/>
                </a:tc>
              </a:tr>
              <a:tr h="606489">
                <a:tc>
                  <a:txBody>
                    <a:bodyPr/>
                    <a:lstStyle/>
                    <a:p>
                      <a:pPr marL="0" marR="0">
                        <a:lnSpc>
                          <a:spcPct val="115000"/>
                        </a:lnSpc>
                        <a:spcBef>
                          <a:spcPts val="0"/>
                        </a:spcBef>
                        <a:spcAft>
                          <a:spcPts val="0"/>
                        </a:spcAft>
                      </a:pPr>
                      <a:r>
                        <a:rPr lang="en-US" sz="2400" dirty="0">
                          <a:effectLst/>
                        </a:rPr>
                        <a:t> </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Pretty</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Gorgeous</a:t>
                      </a:r>
                      <a:endParaRPr lang="en-US" sz="2400" dirty="0">
                        <a:effectLst/>
                        <a:latin typeface="Calibri"/>
                        <a:ea typeface="Calibri"/>
                        <a:cs typeface="Times New Roman"/>
                      </a:endParaRPr>
                    </a:p>
                  </a:txBody>
                  <a:tcPr marL="68580" marR="68580" marT="0" marB="0"/>
                </a:tc>
              </a:tr>
              <a:tr h="606489">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Well off</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Filthy rich</a:t>
                      </a:r>
                      <a:endParaRPr lang="en-US" sz="2400" dirty="0">
                        <a:effectLst/>
                        <a:latin typeface="Calibri"/>
                        <a:ea typeface="Calibri"/>
                        <a:cs typeface="Times New Roman"/>
                      </a:endParaRPr>
                    </a:p>
                  </a:txBody>
                  <a:tcPr marL="68580" marR="68580" marT="0" marB="0"/>
                </a:tc>
              </a:tr>
              <a:tr h="606489">
                <a:tc>
                  <a:txBody>
                    <a:bodyPr/>
                    <a:lstStyle/>
                    <a:p>
                      <a:pPr marL="0" marR="0">
                        <a:lnSpc>
                          <a:spcPct val="115000"/>
                        </a:lnSpc>
                        <a:spcBef>
                          <a:spcPts val="0"/>
                        </a:spcBef>
                        <a:spcAft>
                          <a:spcPts val="0"/>
                        </a:spcAft>
                      </a:pPr>
                      <a:r>
                        <a:rPr lang="en-US" sz="2400">
                          <a:effectLst/>
                        </a:rPr>
                        <a:t>Which would you rather have</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Ford Pinto</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Mercedes Benz</a:t>
                      </a:r>
                      <a:endParaRPr lang="en-US" sz="2400" dirty="0">
                        <a:effectLst/>
                        <a:latin typeface="Calibri"/>
                        <a:ea typeface="Calibri"/>
                        <a:cs typeface="Times New Roman"/>
                      </a:endParaRPr>
                    </a:p>
                  </a:txBody>
                  <a:tcPr marL="68580" marR="68580" marT="0" marB="0"/>
                </a:tc>
              </a:tr>
              <a:tr h="606489">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A-</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A+</a:t>
                      </a:r>
                      <a:endParaRPr lang="en-US" sz="24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730500" y="1417638"/>
            <a:ext cx="3746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Choose the</a:t>
            </a:r>
            <a:r>
              <a:rPr kumimoji="0" lang="en-US" altLang="en-US" sz="32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Best</a:t>
            </a:r>
            <a:r>
              <a:rPr kumimoji="0" lang="en-US" alt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4800" b="0" i="0" u="none" strike="noStrike" cap="none" normalizeH="0" baseline="0" dirty="0" smtClean="0">
              <a:ln>
                <a:noFill/>
              </a:ln>
              <a:solidFill>
                <a:schemeClr val="tx1"/>
              </a:solidFill>
              <a:effectLst/>
              <a:latin typeface="Arial" pitchFamily="34" charset="0"/>
            </a:endParaRPr>
          </a:p>
        </p:txBody>
      </p:sp>
      <p:sp>
        <p:nvSpPr>
          <p:cNvPr id="6" name="Slide Number Placeholder 5"/>
          <p:cNvSpPr>
            <a:spLocks noGrp="1"/>
          </p:cNvSpPr>
          <p:nvPr>
            <p:ph type="sldNum" sz="quarter" idx="12"/>
          </p:nvPr>
        </p:nvSpPr>
        <p:spPr/>
        <p:txBody>
          <a:bodyPr/>
          <a:lstStyle/>
          <a:p>
            <a:fld id="{D10F5B63-4BCF-B244-9CF1-9AEE0936C3A6}" type="slidenum">
              <a:rPr lang="en-US" smtClean="0"/>
              <a:t>4</a:t>
            </a:fld>
            <a:endParaRPr lang="en-US"/>
          </a:p>
        </p:txBody>
      </p:sp>
    </p:spTree>
    <p:extLst>
      <p:ext uri="{BB962C8B-B14F-4D97-AF65-F5344CB8AC3E}">
        <p14:creationId xmlns:p14="http://schemas.microsoft.com/office/powerpoint/2010/main" val="1790672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 It Up</a:t>
            </a: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Even though the rules of good writing stress using varied diction, repetition of words can create a strong tone in a passage.  Brian’s feelings of confusion and anger are strong.  His feelings transfer to the reader.  That’s what good story telling is supposed to do.</a:t>
            </a:r>
          </a:p>
          <a:p>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40</a:t>
            </a:fld>
            <a:endParaRPr lang="en-US"/>
          </a:p>
        </p:txBody>
      </p:sp>
    </p:spTree>
    <p:extLst>
      <p:ext uri="{BB962C8B-B14F-4D97-AF65-F5344CB8AC3E}">
        <p14:creationId xmlns:p14="http://schemas.microsoft.com/office/powerpoint/2010/main" val="21547552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p:txBody>
          <a:bodyPr>
            <a:normAutofit lnSpcReduction="10000"/>
          </a:bodyPr>
          <a:lstStyle/>
          <a:p>
            <a:r>
              <a:rPr lang="en-US" dirty="0" smtClean="0"/>
              <a:t>As the final activity, give the students a 5x8 card.</a:t>
            </a:r>
          </a:p>
          <a:p>
            <a:r>
              <a:rPr lang="en-US" dirty="0" smtClean="0"/>
              <a:t>The Answer to the prompt becomes the topic sentence.</a:t>
            </a:r>
          </a:p>
          <a:p>
            <a:r>
              <a:rPr lang="en-US" dirty="0" smtClean="0"/>
              <a:t>Then put bucket #1 into a sentence.  Follow it with the explanation for bucket #1.</a:t>
            </a:r>
          </a:p>
          <a:p>
            <a:r>
              <a:rPr lang="en-US" dirty="0" smtClean="0"/>
              <a:t>Repeat with bucket #2.</a:t>
            </a:r>
          </a:p>
          <a:p>
            <a:r>
              <a:rPr lang="en-US" dirty="0" smtClean="0"/>
              <a:t>Add the Sum It Up – and Voila!  A complete and well-developed paragraph.</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41</a:t>
            </a:fld>
            <a:endParaRPr lang="en-US"/>
          </a:p>
        </p:txBody>
      </p:sp>
    </p:spTree>
    <p:extLst>
      <p:ext uri="{BB962C8B-B14F-4D97-AF65-F5344CB8AC3E}">
        <p14:creationId xmlns:p14="http://schemas.microsoft.com/office/powerpoint/2010/main" val="93929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Writing</a:t>
            </a:r>
            <a:endParaRPr lang="en-US" dirty="0"/>
          </a:p>
        </p:txBody>
      </p:sp>
      <p:sp>
        <p:nvSpPr>
          <p:cNvPr id="3" name="Content Placeholder 2"/>
          <p:cNvSpPr>
            <a:spLocks noGrp="1"/>
          </p:cNvSpPr>
          <p:nvPr>
            <p:ph idx="1"/>
          </p:nvPr>
        </p:nvSpPr>
        <p:spPr/>
        <p:txBody>
          <a:bodyPr/>
          <a:lstStyle/>
          <a:p>
            <a:pPr marL="0" indent="0" algn="ctr">
              <a:buNone/>
            </a:pPr>
            <a:r>
              <a:rPr lang="en-US" sz="4000" dirty="0"/>
              <a:t>Why 6</a:t>
            </a:r>
            <a:r>
              <a:rPr lang="en-US" sz="4000" baseline="30000" dirty="0"/>
              <a:t>th</a:t>
            </a:r>
            <a:r>
              <a:rPr lang="en-US" sz="4000" dirty="0"/>
              <a:t> graders should be discouraged from </a:t>
            </a:r>
            <a:r>
              <a:rPr lang="en-US" sz="4000" dirty="0" smtClean="0"/>
              <a:t>breaking the writing rules:</a:t>
            </a:r>
          </a:p>
          <a:p>
            <a:pPr marL="0" indent="0" algn="ctr">
              <a:buNone/>
            </a:pPr>
            <a:endParaRPr lang="en-US" dirty="0"/>
          </a:p>
          <a:p>
            <a:pPr marL="0" indent="0" algn="ctr">
              <a:buNone/>
            </a:pPr>
            <a:endParaRPr lang="en-US" dirty="0"/>
          </a:p>
          <a:p>
            <a:pPr marL="0" lvl="0" indent="0" algn="ctr">
              <a:buNone/>
            </a:pPr>
            <a:r>
              <a:rPr lang="en-US" dirty="0" smtClean="0"/>
              <a:t>If you are a member of the Writers Club,  you have to </a:t>
            </a:r>
            <a:r>
              <a:rPr lang="en-US" b="1" dirty="0" smtClean="0">
                <a:solidFill>
                  <a:srgbClr val="FF0000"/>
                </a:solidFill>
              </a:rPr>
              <a:t>pay your dues. </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5</a:t>
            </a:fld>
            <a:endParaRPr lang="en-US"/>
          </a:p>
        </p:txBody>
      </p:sp>
    </p:spTree>
    <p:extLst>
      <p:ext uri="{BB962C8B-B14F-4D97-AF65-F5344CB8AC3E}">
        <p14:creationId xmlns:p14="http://schemas.microsoft.com/office/powerpoint/2010/main" val="84422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Writing</a:t>
            </a:r>
            <a:endParaRPr lang="en-US" dirty="0"/>
          </a:p>
        </p:txBody>
      </p:sp>
      <p:sp>
        <p:nvSpPr>
          <p:cNvPr id="3" name="Content Placeholder 2"/>
          <p:cNvSpPr>
            <a:spLocks noGrp="1"/>
          </p:cNvSpPr>
          <p:nvPr>
            <p:ph idx="1"/>
          </p:nvPr>
        </p:nvSpPr>
        <p:spPr>
          <a:xfrm>
            <a:off x="101600" y="1301387"/>
            <a:ext cx="8890000" cy="4525963"/>
          </a:xfrm>
        </p:spPr>
        <p:txBody>
          <a:bodyPr/>
          <a:lstStyle/>
          <a:p>
            <a:pPr marL="0" lvl="0" indent="0" algn="ctr">
              <a:buNone/>
            </a:pPr>
            <a:r>
              <a:rPr lang="en-US" sz="3600" dirty="0"/>
              <a:t>Narrative writing is different than informational writing </a:t>
            </a:r>
            <a:r>
              <a:rPr lang="en-US" sz="3600" dirty="0" smtClean="0"/>
              <a:t> and argument writing.</a:t>
            </a:r>
            <a:endParaRPr lang="en-US" sz="3600" dirty="0"/>
          </a:p>
          <a:p>
            <a:pPr marL="0" indent="0" algn="ctr">
              <a:buNone/>
            </a:pPr>
            <a:endParaRPr lang="en-US" dirty="0" smtClean="0"/>
          </a:p>
          <a:p>
            <a:pPr marL="0" indent="0" algn="ctr">
              <a:buNone/>
            </a:pPr>
            <a:r>
              <a:rPr lang="en-US" dirty="0" smtClean="0"/>
              <a:t>HOW</a:t>
            </a:r>
            <a:r>
              <a:rPr lang="en-US" dirty="0" smtClean="0"/>
              <a:t>?</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6</a:t>
            </a:fld>
            <a:endParaRPr lang="en-US"/>
          </a:p>
        </p:txBody>
      </p:sp>
    </p:spTree>
    <p:extLst>
      <p:ext uri="{BB962C8B-B14F-4D97-AF65-F5344CB8AC3E}">
        <p14:creationId xmlns:p14="http://schemas.microsoft.com/office/powerpoint/2010/main" val="2439179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Read the passage aloud to the students as they read along.</a:t>
            </a:r>
          </a:p>
          <a:p>
            <a:r>
              <a:rPr lang="en-US" dirty="0" smtClean="0"/>
              <a:t>Discuss the sentence fragments, the one word sentences and paragraphs, the repetition of words.  What is the feeling that this gives?</a:t>
            </a:r>
          </a:p>
          <a:p>
            <a:r>
              <a:rPr lang="en-US" dirty="0" smtClean="0"/>
              <a:t>Have class choose several words that are repeated often.</a:t>
            </a:r>
          </a:p>
          <a:p>
            <a:r>
              <a:rPr lang="en-US" dirty="0" smtClean="0"/>
              <a:t>In partners, highlight, </a:t>
            </a:r>
            <a:r>
              <a:rPr lang="en-US" b="1" i="1" dirty="0">
                <a:solidFill>
                  <a:schemeClr val="tx2"/>
                </a:solidFill>
              </a:rPr>
              <a:t>d</a:t>
            </a:r>
            <a:r>
              <a:rPr lang="en-US" b="1" i="1" dirty="0" smtClean="0">
                <a:solidFill>
                  <a:schemeClr val="tx2"/>
                </a:solidFill>
              </a:rPr>
              <a:t>ivorce</a:t>
            </a:r>
            <a:r>
              <a:rPr lang="en-US" dirty="0" smtClean="0"/>
              <a:t> in blue and </a:t>
            </a:r>
            <a:r>
              <a:rPr lang="en-US" b="1" i="1" dirty="0">
                <a:solidFill>
                  <a:srgbClr val="FF0000"/>
                </a:solidFill>
              </a:rPr>
              <a:t>w</a:t>
            </a:r>
            <a:r>
              <a:rPr lang="en-US" b="1" i="1" dirty="0" smtClean="0">
                <a:solidFill>
                  <a:srgbClr val="FF0000"/>
                </a:solidFill>
              </a:rPr>
              <a:t>ord</a:t>
            </a:r>
            <a:r>
              <a:rPr lang="en-US" dirty="0" smtClean="0"/>
              <a:t> in red.</a:t>
            </a:r>
          </a:p>
          <a:p>
            <a:r>
              <a:rPr lang="en-US" dirty="0" smtClean="0"/>
              <a:t>In the next two frames, talk about the weight of words (</a:t>
            </a:r>
            <a:r>
              <a:rPr lang="en-US" b="1" i="1" dirty="0">
                <a:solidFill>
                  <a:schemeClr val="tx2"/>
                </a:solidFill>
              </a:rPr>
              <a:t>divorce</a:t>
            </a:r>
            <a:r>
              <a:rPr lang="en-US" dirty="0" smtClean="0"/>
              <a:t>) and the augmentation of words (</a:t>
            </a:r>
            <a:r>
              <a:rPr lang="en-US" b="1" i="1" dirty="0">
                <a:solidFill>
                  <a:srgbClr val="FF0000"/>
                </a:solidFill>
              </a:rPr>
              <a:t>ugly, breaking word</a:t>
            </a:r>
            <a:r>
              <a:rPr lang="en-US" dirty="0" smtClean="0"/>
              <a:t>).</a:t>
            </a:r>
            <a:endParaRPr lang="en-US" dirty="0"/>
          </a:p>
        </p:txBody>
      </p:sp>
      <p:sp>
        <p:nvSpPr>
          <p:cNvPr id="4" name="Slide Number Placeholder 3"/>
          <p:cNvSpPr>
            <a:spLocks noGrp="1"/>
          </p:cNvSpPr>
          <p:nvPr>
            <p:ph type="sldNum" sz="quarter" idx="12"/>
          </p:nvPr>
        </p:nvSpPr>
        <p:spPr/>
        <p:txBody>
          <a:bodyPr/>
          <a:lstStyle/>
          <a:p>
            <a:fld id="{D10F5B63-4BCF-B244-9CF1-9AEE0936C3A6}" type="slidenum">
              <a:rPr lang="en-US" smtClean="0"/>
              <a:t>7</a:t>
            </a:fld>
            <a:endParaRPr lang="en-US"/>
          </a:p>
        </p:txBody>
      </p:sp>
    </p:spTree>
    <p:extLst>
      <p:ext uri="{BB962C8B-B14F-4D97-AF65-F5344CB8AC3E}">
        <p14:creationId xmlns:p14="http://schemas.microsoft.com/office/powerpoint/2010/main" val="827274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388268"/>
            <a:ext cx="8541149" cy="6463308"/>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t>
            </a:r>
            <a:r>
              <a:rPr lang="en-US" sz="2300" dirty="0"/>
              <a:t>Always </a:t>
            </a:r>
            <a:r>
              <a:rPr lang="en-US" sz="2300" dirty="0"/>
              <a:t>it started with a single word.</a:t>
            </a:r>
          </a:p>
          <a:p>
            <a:r>
              <a:rPr lang="en-US" sz="2300" dirty="0"/>
              <a:t>	Divorce</a:t>
            </a:r>
            <a:r>
              <a:rPr lang="en-US" sz="2300" dirty="0"/>
              <a:t>.</a:t>
            </a:r>
          </a:p>
          <a:p>
            <a:r>
              <a:rPr lang="en-US" sz="2300" dirty="0"/>
              <a:t>	It </a:t>
            </a:r>
            <a:r>
              <a:rPr lang="en-US" sz="2300" dirty="0"/>
              <a:t>was an ugly word, he thought.  A tearing ugly word that meant fights and yelling, lawyers – God, the thought, how he hated lawyers who sat with the comfortable smiles and tried to explain to him in legal terms how all that he lived in was coming apart – and the breaking and shattering of all the solid things.  His home, his life – all the solid things.  Divorce.  A breaking word, an ugly breaking word.</a:t>
            </a:r>
          </a:p>
          <a:p>
            <a:r>
              <a:rPr lang="en-US" sz="2300" dirty="0"/>
              <a:t>	</a:t>
            </a:r>
            <a:r>
              <a:rPr lang="en-US" sz="2300" dirty="0"/>
              <a:t>Divorce.  </a:t>
            </a:r>
          </a:p>
          <a:p>
            <a:r>
              <a:rPr lang="en-US" sz="2300" dirty="0"/>
              <a:t>	Secrets</a:t>
            </a:r>
            <a:r>
              <a:rPr lang="en-US" sz="2300" dirty="0"/>
              <a:t>.</a:t>
            </a:r>
          </a:p>
          <a:p>
            <a:r>
              <a:rPr lang="en-US" sz="2300" dirty="0"/>
              <a:t>	No</a:t>
            </a:r>
            <a:r>
              <a:rPr lang="en-US" sz="2300" dirty="0"/>
              <a:t>, not secrets so much as just the Secret.  What he knew and had not told anybody, what he knew about his mother that had </a:t>
            </a:r>
            <a:r>
              <a:rPr lang="en-US" sz="2300" dirty="0"/>
              <a:t>caused </a:t>
            </a:r>
            <a:r>
              <a:rPr lang="en-US" sz="2300" dirty="0"/>
              <a:t>the divorce, what </a:t>
            </a:r>
            <a:r>
              <a:rPr lang="en-US" sz="2300" dirty="0"/>
              <a:t>he knew, what he knew – the Secret.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8</a:t>
            </a:fld>
            <a:endParaRPr lang="en-US"/>
          </a:p>
        </p:txBody>
      </p:sp>
    </p:spTree>
    <p:extLst>
      <p:ext uri="{BB962C8B-B14F-4D97-AF65-F5344CB8AC3E}">
        <p14:creationId xmlns:p14="http://schemas.microsoft.com/office/powerpoint/2010/main" val="1779713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153" y="388268"/>
            <a:ext cx="8541149" cy="6771085"/>
          </a:xfrm>
          <a:prstGeom prst="rect">
            <a:avLst/>
          </a:prstGeom>
        </p:spPr>
        <p:txBody>
          <a:bodyPr wrap="square">
            <a:spAutoFit/>
          </a:bodyPr>
          <a:lstStyle/>
          <a:p>
            <a:r>
              <a:rPr lang="en-US" sz="2300" dirty="0" smtClean="0"/>
              <a:t>	Now </a:t>
            </a:r>
            <a:r>
              <a:rPr lang="en-US" sz="2300" dirty="0"/>
              <a:t>Brian sat, looking out the window with the roar thundering through his ears, and tried to catalog what had led up to his taking this flight.</a:t>
            </a:r>
          </a:p>
          <a:p>
            <a:r>
              <a:rPr lang="en-US" sz="2300" dirty="0" smtClean="0"/>
              <a:t>	The </a:t>
            </a:r>
            <a:r>
              <a:rPr lang="en-US" sz="2300" dirty="0"/>
              <a:t>thinking started.</a:t>
            </a:r>
          </a:p>
          <a:p>
            <a:r>
              <a:rPr lang="en-US" sz="2300" dirty="0" smtClean="0"/>
              <a:t>	Always </a:t>
            </a:r>
            <a:r>
              <a:rPr lang="en-US" sz="2300" dirty="0"/>
              <a:t>it started with a single word.</a:t>
            </a:r>
          </a:p>
          <a:p>
            <a:r>
              <a:rPr lang="en-US" sz="2300" dirty="0" smtClean="0"/>
              <a:t>	</a:t>
            </a:r>
            <a:r>
              <a:rPr lang="en-US" sz="2800" b="1" dirty="0" smtClean="0">
                <a:solidFill>
                  <a:srgbClr val="3366FF"/>
                </a:solidFill>
              </a:rPr>
              <a:t>Divorce</a:t>
            </a:r>
            <a:r>
              <a:rPr lang="en-US" sz="2300" dirty="0"/>
              <a:t>.</a:t>
            </a:r>
          </a:p>
          <a:p>
            <a:r>
              <a:rPr lang="en-US" sz="2300" dirty="0" smtClean="0"/>
              <a:t>	It </a:t>
            </a:r>
            <a:r>
              <a:rPr lang="en-US" sz="2300" dirty="0"/>
              <a:t>was an ugly word, he thought.  A tearing ugly word that meant fights and yelling, lawyers – God, the thought, how he hated lawyers who sat with the comfortable smiles and tried to explain to him in legal terms how all that he lived in was coming apart – and the breaking and shattering of all the solid things.  His home, his life – all the solid things.  </a:t>
            </a:r>
            <a:r>
              <a:rPr lang="en-US" sz="2800" b="1" dirty="0">
                <a:solidFill>
                  <a:srgbClr val="3366FF"/>
                </a:solidFill>
              </a:rPr>
              <a:t>Divorce</a:t>
            </a:r>
            <a:r>
              <a:rPr lang="en-US" sz="2300" dirty="0"/>
              <a:t>.  A breaking word, an ugly breaking word.</a:t>
            </a:r>
          </a:p>
          <a:p>
            <a:r>
              <a:rPr lang="en-US" sz="2300" dirty="0" smtClean="0"/>
              <a:t>	</a:t>
            </a:r>
            <a:r>
              <a:rPr lang="en-US" sz="2800" b="1" dirty="0">
                <a:solidFill>
                  <a:srgbClr val="3366FF"/>
                </a:solidFill>
              </a:rPr>
              <a:t>Divorce</a:t>
            </a:r>
            <a:r>
              <a:rPr lang="en-US" sz="2300" dirty="0"/>
              <a:t>.  </a:t>
            </a:r>
          </a:p>
          <a:p>
            <a:r>
              <a:rPr lang="en-US" sz="2300" dirty="0" smtClean="0"/>
              <a:t>	Secrets</a:t>
            </a:r>
            <a:r>
              <a:rPr lang="en-US" sz="2300" dirty="0"/>
              <a:t>.</a:t>
            </a:r>
          </a:p>
          <a:p>
            <a:r>
              <a:rPr lang="en-US" sz="2300" dirty="0" smtClean="0"/>
              <a:t>	No</a:t>
            </a:r>
            <a:r>
              <a:rPr lang="en-US" sz="2300" dirty="0"/>
              <a:t>, not secrets so much as just the Secret.  What he knew and had not told anybody, what he knew about his mother that had </a:t>
            </a:r>
            <a:r>
              <a:rPr lang="en-US" sz="2300" dirty="0" smtClean="0"/>
              <a:t>caused </a:t>
            </a:r>
            <a:r>
              <a:rPr lang="en-US" sz="2300" dirty="0"/>
              <a:t>the </a:t>
            </a:r>
            <a:r>
              <a:rPr lang="en-US" sz="2800" b="1" dirty="0">
                <a:solidFill>
                  <a:srgbClr val="3366FF"/>
                </a:solidFill>
              </a:rPr>
              <a:t>divorce</a:t>
            </a:r>
            <a:r>
              <a:rPr lang="en-US" sz="2300" dirty="0"/>
              <a:t>, what he knew, what he knew – the Secret.</a:t>
            </a:r>
          </a:p>
          <a:p>
            <a:r>
              <a:rPr lang="en-US" sz="2300" dirty="0"/>
              <a:t> </a:t>
            </a:r>
          </a:p>
        </p:txBody>
      </p:sp>
      <p:sp>
        <p:nvSpPr>
          <p:cNvPr id="3" name="Slide Number Placeholder 2"/>
          <p:cNvSpPr>
            <a:spLocks noGrp="1"/>
          </p:cNvSpPr>
          <p:nvPr>
            <p:ph type="sldNum" sz="quarter" idx="12"/>
          </p:nvPr>
        </p:nvSpPr>
        <p:spPr/>
        <p:txBody>
          <a:bodyPr/>
          <a:lstStyle/>
          <a:p>
            <a:fld id="{D10F5B63-4BCF-B244-9CF1-9AEE0936C3A6}" type="slidenum">
              <a:rPr lang="en-US" smtClean="0"/>
              <a:t>9</a:t>
            </a:fld>
            <a:endParaRPr lang="en-US"/>
          </a:p>
        </p:txBody>
      </p:sp>
    </p:spTree>
    <p:extLst>
      <p:ext uri="{BB962C8B-B14F-4D97-AF65-F5344CB8AC3E}">
        <p14:creationId xmlns:p14="http://schemas.microsoft.com/office/powerpoint/2010/main" val="1779263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1427</Words>
  <Application>Microsoft Office PowerPoint</Application>
  <PresentationFormat>On-screen Show (4:3)</PresentationFormat>
  <Paragraphs>254</Paragraphs>
  <Slides>41</Slides>
  <Notes>0</Notes>
  <HiddenSlides>8</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Hatchet</vt:lpstr>
      <vt:lpstr>What’s up for today?</vt:lpstr>
      <vt:lpstr>Diction =</vt:lpstr>
      <vt:lpstr>Hidden Slide</vt:lpstr>
      <vt:lpstr>Rules for Writing</vt:lpstr>
      <vt:lpstr>Rules for Writing</vt:lpstr>
      <vt:lpstr>Hidden Slide</vt:lpstr>
      <vt:lpstr>PowerPoint Presentation</vt:lpstr>
      <vt:lpstr>PowerPoint Presentation</vt:lpstr>
      <vt:lpstr>PowerPoint Presentation</vt:lpstr>
      <vt:lpstr>Hidden Slide</vt:lpstr>
      <vt:lpstr>PowerPoint Presentation</vt:lpstr>
      <vt:lpstr>PowerPoint Presentation</vt:lpstr>
      <vt:lpstr>What is Gary Paulsen’s diction and repetition of words helping the reader understand about Brian?   How do you think Brian is feeling at this moment?</vt:lpstr>
      <vt:lpstr>What is Gary Paulsen doing with his diction in this passage?</vt:lpstr>
      <vt:lpstr>Hidden Slide</vt:lpstr>
      <vt:lpstr>PowerPoint Presentation</vt:lpstr>
      <vt:lpstr>PowerPoint Presentation</vt:lpstr>
      <vt:lpstr>Hidden Slide</vt:lpstr>
      <vt:lpstr>R. A. C. E. R. S.</vt:lpstr>
      <vt:lpstr>Hidden Slide</vt:lpstr>
      <vt:lpstr>PowerPoint Presentation</vt:lpstr>
      <vt:lpstr>PowerPoint Presentation</vt:lpstr>
      <vt:lpstr>PowerPoint Presentation</vt:lpstr>
      <vt:lpstr>PowerPoint Presentation</vt:lpstr>
      <vt:lpstr>PowerPoint Presentation</vt:lpstr>
      <vt:lpstr>PowerPoint Presentation</vt:lpstr>
      <vt:lpstr>The Prompt</vt:lpstr>
      <vt:lpstr>Annotating a Prompt</vt:lpstr>
      <vt:lpstr>Turn the prompt into an Answer.</vt:lpstr>
      <vt:lpstr>Hidden Slide</vt:lpstr>
      <vt:lpstr>The Hatchet Prompt</vt:lpstr>
      <vt:lpstr>Turn the prompt into an Answer.</vt:lpstr>
      <vt:lpstr>PowerPoint Presentation</vt:lpstr>
      <vt:lpstr>Filling up Bucket #1</vt:lpstr>
      <vt:lpstr>Putting the quote into a sentence.</vt:lpstr>
      <vt:lpstr>Explaining Bucket #1</vt:lpstr>
      <vt:lpstr>Hidden Slide</vt:lpstr>
      <vt:lpstr>S = Sum It Up</vt:lpstr>
      <vt:lpstr>Sum It Up</vt:lpstr>
      <vt:lpstr>Hidden Slide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Flanders</dc:creator>
  <cp:lastModifiedBy>Administratr</cp:lastModifiedBy>
  <cp:revision>35</cp:revision>
  <cp:lastPrinted>2014-10-27T12:24:58Z</cp:lastPrinted>
  <dcterms:created xsi:type="dcterms:W3CDTF">2014-10-26T13:08:47Z</dcterms:created>
  <dcterms:modified xsi:type="dcterms:W3CDTF">2014-10-27T13:00:21Z</dcterms:modified>
</cp:coreProperties>
</file>